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0" r:id="rId3"/>
    <p:sldId id="263" r:id="rId4"/>
    <p:sldId id="259" r:id="rId5"/>
    <p:sldId id="262" r:id="rId6"/>
    <p:sldId id="264" r:id="rId7"/>
    <p:sldId id="256" r:id="rId8"/>
    <p:sldId id="265" r:id="rId9"/>
    <p:sldId id="269" r:id="rId10"/>
    <p:sldId id="273" r:id="rId11"/>
    <p:sldId id="266" r:id="rId12"/>
    <p:sldId id="268" r:id="rId13"/>
    <p:sldId id="272" r:id="rId14"/>
    <p:sldId id="267" r:id="rId15"/>
    <p:sldId id="270" r:id="rId1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60"/>
  </p:normalViewPr>
  <p:slideViewPr>
    <p:cSldViewPr snapToGrid="0">
      <p:cViewPr varScale="1">
        <p:scale>
          <a:sx n="104" d="100"/>
          <a:sy n="104" d="100"/>
        </p:scale>
        <p:origin x="81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7T16:56:33.6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1,'9'0,"-1"1,0 0,1 1,11 3,6 2,135 23,315 16,170-42,-378-7,152 4,277-2,-514-5,94 0,17 7,375-2,-317-12,-261 9,130-3,1130 8,-1217 5,-63-2,-49-3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8T20:08:18.38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 0,'4277'46'0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20:08:26.45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1 122,'224'-17,"-19"0,252 13,258-9,-592 8,152 12,493 1,-385-14,1148 7,-1128-13,-342 12,506-17,-172-2,-153 14,131 0,352 5,-337-11,3 7,-330 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20:08:30.09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95,'7'-1,"0"0,0 0,0 0,9-3,8-3,95-14,1 4,172-1,210 30,-122 0,50-27,297-18,-690 34,506 14,-448-8,449 29,4-22,-331-3,-22 0,197 12,-103-2,-148-17,199 15,-312-16,329 33,5-24,-131-8,-60 1,318-8,-2-34,-400 24,6 0,114-3,229 18,395-10,-149-8,-284 10,-15 0,11-5,41-1,-65 6,-12 0,87-6,0-5,-364 12,88 7,80 17,3 0,431-12,-426-8,-132-11,1013 12,-1083 3,66 11,-19-2,-54-8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20:08:33.06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71,'7'0,"0"-1,0 0,0-1,6-2,12-2,77-9,108-1,105 12,4 0,-143 0,106-6,-226 7,0 2,75 9,-77-3,87 5,312 21,1-24,-300-19,165 1,248-3,-227 15,-324-1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14:10:02.16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0,'9'1,"0"0,0 1,-1-1,1 2,8 3,17 4,87 13,166 12,126-21,49-43,-236 10,-56 16,-103 3,99-11,22-20,-166 28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8T14:10:04.39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 0,'8796'0'0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8T14:10:08.52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 0,'12148'0'0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14:10:24.37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50,'33'0,"0"-1,0-2,34-7,6-4,142-6,77 18,-174 3,220 0,811 14,38-4,-773-12,-345 2,-30 1,0-2,48-5,-74 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14:10:35.46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84,'2970'0,"-2316"12,37 0,313 13,-609-16,-115 3,27 2,-116-3,-108-7,62 3,639 4,-717-11,1212-20,-725 4,-537 15,52-3,109-22,32-4,500-15,20 22,-200 17,153 0,498 6,-1045-11,247-1,53 18,7 0,-251-5,285-7,-435 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14:10:36.96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0,'2'0,"9"0,14 0,21 0,27 2,33 1,22-1,14 4,22 1,7-1,0-1,-11-2,-20-1,-29-1,-29-1,-27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7T16:56:34.9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33 88,'-30'-7,"27"4,20 4,-7 1,0 1,-1 0,1 0,13 7,-3-1,24 8,0-3,1-1,71 11,147 3,-88-17,0-8,0-8,-1-7,0-8,-1-8,331-99,-487 123,1 1,0 0,0 2,1 0,-1 1,37 2,-50 0,507 3,-367-5,-99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9T20:27:22.32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59,'731'-34,"-561"22,526-1,-503 14,-128 2,80 15,-8-1,251 2,-97-8,262 4,1357-16,-1698 17,-59-1,-17-10,95 7,-128-3,150 17,-123-13,178-5,-214-7,1045-2,-1079 4,-47-1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9T20:27:36.52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1 105,'279'-9,"-5"-1,1148-7,-973 18,1099-1,-1267-12,29 0,15 7,-50-1,161-6,-31 0,-173 1,607 11,-670 12,370-12,-528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13:03:36.4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31,'567'-14,"-137"6,-145 6,-153-3,194 3,-281 5,231 22,-4-1,1-21,-263-3,265 6,-72 0,194 11,8 1,836-16,-622-4,-133-13,-21-6,-367 20,96 3,-182-1,-3 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13:03:45.3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95,'35'0,"88"1,147-20,438-48,154 57,-559 11,-170 5,11 1,-99-1,-35-4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13:03:53.8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1,'147'10,"610"22,128-4,-868-27,1 1,-1 0,0 2,23 6,19 5,-51-14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13:03:55.9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1 132,'131'8,"-19"0,811 0,-663-8,185 1,1070-9,-10-61,-1398 60,504-36,4 31,-95 25,221 3,1242-13,-969-2,-952 1,465-9,-388-3,40-2,721 12,-447 4,31-2,-478 0,-1 1,1-1,0 1,0 0,-1 1,1-1,7 4,-4-1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13:03:58.0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0,'8'1,"1"-1,-1 2,14 3,10 1,906 70,652-69,-955-10,807 31,-721-7,-6-24,-71-53,-369 44,-137 10,66-8,112-3,786 13,-1060-4,-30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13:04:04.9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49,'224'0,"1484"-16,-600-11,-8 26,-247 44,-165-24,-182-11,-462-6,322 10,0-23,-116-11,290-21,378 31,-612 13,511 11,-277-12,-520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13:04:06.4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0 306,'11'0,"0"-1,0-1,-1 0,14-4,6-2,439-65,7 35,985-6,-830 34,-393 8,73-2,-219-5,135-31,-18 3,-15 18,-95 9,-88 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13:04:35.6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19,'7'1,"0"0,0 0,0 0,12 5,14 3,87-2,-40-3,1898 60,-210-64,-1238-11,-161 12,301-2,-322-21,-169 8,-18 2,123-11,59-1,-296 20,-28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19:42:25.17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0,'2960'0,"-2396"12,289-12,-841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13:04:38.9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0 248,'18'-1,"30"-5,3-1,556-5,-412 13,1285-14,-1043 7,279-7,-4-39,-345 29,-2 24,-129 1,342-4,655 4,-926 3,242 2,-362 5,-32-1,24 6,-25-1,-64-10,62 2,144 1,117-4,-229-7,74-10,23-1,487 5,-658 5,149-11,354-63,-460 57,217-13,-283 24,-8 0,348-5,-63 14,-347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13:04:40.0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62,'2'-2,"3"-1,8-1,18-3,14-4,16 0,16 2,24 3,11 1,18 3,10 1,31 1,3 0,-15 0,-24 1,-31-1,-33 1,-28-1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19:42:28.74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12,'356'-6,"38"0,-386 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19:42:31.45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60,'460'-20,"-136"3,1442 5,-1113 14,-624-2,1098-9,-279 5,-490 6,-345-2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19:42:35.51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13,'1885'-12,"-1592"26,250-2,-349-14,-137 2,11 1,72-10,-62 3,105 6,-88 1,-59-1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19:42:40.49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1,'257'12,"-127"-11,611-9,-703 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19:42:48.36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83,'102'7,"-28"0,1103 15,-528-18,1345 15,-677-20,-840 14,-333-15,205 5,-139 19,26 0,305-20,-270-4,150 4,467-4,-582-16,73 0,1186 19,-1307 11,160-1,114 1,-205-22,-292 9,204-20,62-14,30 15,-256 16,428 0,-274 6,-56-1,393-15,-253-18,133-12,3 28,-243 22,76 0,-268-4,-11 0,-9 1,-4-1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8T19:42:50.25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0 141,'87'-1,"101"-14,132-25,386 2,-636 39,-17 1,0-3,75-10,115-15,-103 14,-127 12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A923BD-0C91-9588-B8BB-E760A7D848DF}"/>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E6BFF604-3BE9-A0A2-45A8-4056547A5B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A4300A4-9DF8-F0FF-3F22-5CAA8D3A408E}"/>
              </a:ext>
            </a:extLst>
          </p:cNvPr>
          <p:cNvSpPr>
            <a:spLocks noGrp="1"/>
          </p:cNvSpPr>
          <p:nvPr>
            <p:ph type="dt" sz="half" idx="10"/>
          </p:nvPr>
        </p:nvSpPr>
        <p:spPr/>
        <p:txBody>
          <a:bodyPr/>
          <a:lstStyle/>
          <a:p>
            <a:fld id="{87A3C329-23E5-4B3B-99B2-BD3CEDDE2447}" type="datetimeFigureOut">
              <a:rPr lang="ko-KR" altLang="en-US" smtClean="0"/>
              <a:t>2025-06-16</a:t>
            </a:fld>
            <a:endParaRPr lang="ko-KR" altLang="en-US"/>
          </a:p>
        </p:txBody>
      </p:sp>
      <p:sp>
        <p:nvSpPr>
          <p:cNvPr id="5" name="바닥글 개체 틀 4">
            <a:extLst>
              <a:ext uri="{FF2B5EF4-FFF2-40B4-BE49-F238E27FC236}">
                <a16:creationId xmlns:a16="http://schemas.microsoft.com/office/drawing/2014/main" id="{CA02996E-F4CD-C782-4511-19E1A9D4D83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76E772B-A662-28A1-B888-460B8295AA04}"/>
              </a:ext>
            </a:extLst>
          </p:cNvPr>
          <p:cNvSpPr>
            <a:spLocks noGrp="1"/>
          </p:cNvSpPr>
          <p:nvPr>
            <p:ph type="sldNum" sz="quarter" idx="12"/>
          </p:nvPr>
        </p:nvSpPr>
        <p:spPr/>
        <p:txBody>
          <a:bodyPr/>
          <a:lstStyle/>
          <a:p>
            <a:fld id="{1AE46A4F-AC0A-4D5B-A1AD-1DEE57432953}" type="slidenum">
              <a:rPr lang="ko-KR" altLang="en-US" smtClean="0"/>
              <a:t>‹#›</a:t>
            </a:fld>
            <a:endParaRPr lang="ko-KR" altLang="en-US"/>
          </a:p>
        </p:txBody>
      </p:sp>
    </p:spTree>
    <p:extLst>
      <p:ext uri="{BB962C8B-B14F-4D97-AF65-F5344CB8AC3E}">
        <p14:creationId xmlns:p14="http://schemas.microsoft.com/office/powerpoint/2010/main" val="3611208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B41200-39DD-7E98-14C0-34CB3E470A84}"/>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ECC1667-BB41-BF35-1A1F-7834AFAD8AF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FE23388-D2D3-601A-DF2E-2A5DE706D6EA}"/>
              </a:ext>
            </a:extLst>
          </p:cNvPr>
          <p:cNvSpPr>
            <a:spLocks noGrp="1"/>
          </p:cNvSpPr>
          <p:nvPr>
            <p:ph type="dt" sz="half" idx="10"/>
          </p:nvPr>
        </p:nvSpPr>
        <p:spPr/>
        <p:txBody>
          <a:bodyPr/>
          <a:lstStyle/>
          <a:p>
            <a:fld id="{87A3C329-23E5-4B3B-99B2-BD3CEDDE2447}" type="datetimeFigureOut">
              <a:rPr lang="ko-KR" altLang="en-US" smtClean="0"/>
              <a:t>2025-06-16</a:t>
            </a:fld>
            <a:endParaRPr lang="ko-KR" altLang="en-US"/>
          </a:p>
        </p:txBody>
      </p:sp>
      <p:sp>
        <p:nvSpPr>
          <p:cNvPr id="5" name="바닥글 개체 틀 4">
            <a:extLst>
              <a:ext uri="{FF2B5EF4-FFF2-40B4-BE49-F238E27FC236}">
                <a16:creationId xmlns:a16="http://schemas.microsoft.com/office/drawing/2014/main" id="{B4E452AC-9420-F028-57F4-B311270399E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96E5248-255B-BEAA-854D-B4CBF9A12A80}"/>
              </a:ext>
            </a:extLst>
          </p:cNvPr>
          <p:cNvSpPr>
            <a:spLocks noGrp="1"/>
          </p:cNvSpPr>
          <p:nvPr>
            <p:ph type="sldNum" sz="quarter" idx="12"/>
          </p:nvPr>
        </p:nvSpPr>
        <p:spPr/>
        <p:txBody>
          <a:bodyPr/>
          <a:lstStyle/>
          <a:p>
            <a:fld id="{1AE46A4F-AC0A-4D5B-A1AD-1DEE57432953}" type="slidenum">
              <a:rPr lang="ko-KR" altLang="en-US" smtClean="0"/>
              <a:t>‹#›</a:t>
            </a:fld>
            <a:endParaRPr lang="ko-KR" altLang="en-US"/>
          </a:p>
        </p:txBody>
      </p:sp>
    </p:spTree>
    <p:extLst>
      <p:ext uri="{BB962C8B-B14F-4D97-AF65-F5344CB8AC3E}">
        <p14:creationId xmlns:p14="http://schemas.microsoft.com/office/powerpoint/2010/main" val="1033786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F11B56F-70BA-8259-444B-C1CFF8453684}"/>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47440BB7-62F3-7648-7D98-22BC7117D348}"/>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E508A04-DF45-6ED7-0E91-93172ABB296E}"/>
              </a:ext>
            </a:extLst>
          </p:cNvPr>
          <p:cNvSpPr>
            <a:spLocks noGrp="1"/>
          </p:cNvSpPr>
          <p:nvPr>
            <p:ph type="dt" sz="half" idx="10"/>
          </p:nvPr>
        </p:nvSpPr>
        <p:spPr/>
        <p:txBody>
          <a:bodyPr/>
          <a:lstStyle/>
          <a:p>
            <a:fld id="{87A3C329-23E5-4B3B-99B2-BD3CEDDE2447}" type="datetimeFigureOut">
              <a:rPr lang="ko-KR" altLang="en-US" smtClean="0"/>
              <a:t>2025-06-16</a:t>
            </a:fld>
            <a:endParaRPr lang="ko-KR" altLang="en-US"/>
          </a:p>
        </p:txBody>
      </p:sp>
      <p:sp>
        <p:nvSpPr>
          <p:cNvPr id="5" name="바닥글 개체 틀 4">
            <a:extLst>
              <a:ext uri="{FF2B5EF4-FFF2-40B4-BE49-F238E27FC236}">
                <a16:creationId xmlns:a16="http://schemas.microsoft.com/office/drawing/2014/main" id="{940AEC6A-6D7D-A96C-FF75-B2C288D28A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4300EE0-D4F6-9FF8-F5FF-2BB50AF5D802}"/>
              </a:ext>
            </a:extLst>
          </p:cNvPr>
          <p:cNvSpPr>
            <a:spLocks noGrp="1"/>
          </p:cNvSpPr>
          <p:nvPr>
            <p:ph type="sldNum" sz="quarter" idx="12"/>
          </p:nvPr>
        </p:nvSpPr>
        <p:spPr/>
        <p:txBody>
          <a:bodyPr/>
          <a:lstStyle/>
          <a:p>
            <a:fld id="{1AE46A4F-AC0A-4D5B-A1AD-1DEE57432953}" type="slidenum">
              <a:rPr lang="ko-KR" altLang="en-US" smtClean="0"/>
              <a:t>‹#›</a:t>
            </a:fld>
            <a:endParaRPr lang="ko-KR" altLang="en-US"/>
          </a:p>
        </p:txBody>
      </p:sp>
    </p:spTree>
    <p:extLst>
      <p:ext uri="{BB962C8B-B14F-4D97-AF65-F5344CB8AC3E}">
        <p14:creationId xmlns:p14="http://schemas.microsoft.com/office/powerpoint/2010/main" val="2588954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C708C9-53B6-0255-9AD1-FE12196F44E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BC285DF-B3B3-4D42-7060-98415999002C}"/>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71F787C-C0BA-C0C9-F28C-81ECEFB4E3EA}"/>
              </a:ext>
            </a:extLst>
          </p:cNvPr>
          <p:cNvSpPr>
            <a:spLocks noGrp="1"/>
          </p:cNvSpPr>
          <p:nvPr>
            <p:ph type="dt" sz="half" idx="10"/>
          </p:nvPr>
        </p:nvSpPr>
        <p:spPr/>
        <p:txBody>
          <a:bodyPr/>
          <a:lstStyle/>
          <a:p>
            <a:fld id="{87A3C329-23E5-4B3B-99B2-BD3CEDDE2447}" type="datetimeFigureOut">
              <a:rPr lang="ko-KR" altLang="en-US" smtClean="0"/>
              <a:t>2025-06-16</a:t>
            </a:fld>
            <a:endParaRPr lang="ko-KR" altLang="en-US"/>
          </a:p>
        </p:txBody>
      </p:sp>
      <p:sp>
        <p:nvSpPr>
          <p:cNvPr id="5" name="바닥글 개체 틀 4">
            <a:extLst>
              <a:ext uri="{FF2B5EF4-FFF2-40B4-BE49-F238E27FC236}">
                <a16:creationId xmlns:a16="http://schemas.microsoft.com/office/drawing/2014/main" id="{2C15D45B-CAEE-1772-C039-226708A1FD6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B0291EB-01FD-C0B6-42CC-479FFC548BCF}"/>
              </a:ext>
            </a:extLst>
          </p:cNvPr>
          <p:cNvSpPr>
            <a:spLocks noGrp="1"/>
          </p:cNvSpPr>
          <p:nvPr>
            <p:ph type="sldNum" sz="quarter" idx="12"/>
          </p:nvPr>
        </p:nvSpPr>
        <p:spPr/>
        <p:txBody>
          <a:bodyPr/>
          <a:lstStyle/>
          <a:p>
            <a:fld id="{1AE46A4F-AC0A-4D5B-A1AD-1DEE57432953}" type="slidenum">
              <a:rPr lang="ko-KR" altLang="en-US" smtClean="0"/>
              <a:t>‹#›</a:t>
            </a:fld>
            <a:endParaRPr lang="ko-KR" altLang="en-US"/>
          </a:p>
        </p:txBody>
      </p:sp>
    </p:spTree>
    <p:extLst>
      <p:ext uri="{BB962C8B-B14F-4D97-AF65-F5344CB8AC3E}">
        <p14:creationId xmlns:p14="http://schemas.microsoft.com/office/powerpoint/2010/main" val="4115484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912FE7-D3BF-07F6-7497-07BB57B1D66D}"/>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B457630C-5C89-80AC-3E58-1AE3617925B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A038186-2141-B9DF-0BC9-464881F7FE26}"/>
              </a:ext>
            </a:extLst>
          </p:cNvPr>
          <p:cNvSpPr>
            <a:spLocks noGrp="1"/>
          </p:cNvSpPr>
          <p:nvPr>
            <p:ph type="dt" sz="half" idx="10"/>
          </p:nvPr>
        </p:nvSpPr>
        <p:spPr/>
        <p:txBody>
          <a:bodyPr/>
          <a:lstStyle/>
          <a:p>
            <a:fld id="{87A3C329-23E5-4B3B-99B2-BD3CEDDE2447}" type="datetimeFigureOut">
              <a:rPr lang="ko-KR" altLang="en-US" smtClean="0"/>
              <a:t>2025-06-16</a:t>
            </a:fld>
            <a:endParaRPr lang="ko-KR" altLang="en-US"/>
          </a:p>
        </p:txBody>
      </p:sp>
      <p:sp>
        <p:nvSpPr>
          <p:cNvPr id="5" name="바닥글 개체 틀 4">
            <a:extLst>
              <a:ext uri="{FF2B5EF4-FFF2-40B4-BE49-F238E27FC236}">
                <a16:creationId xmlns:a16="http://schemas.microsoft.com/office/drawing/2014/main" id="{B33BB3D6-A7CD-DA16-3641-506255540CC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49DA33B-4EBA-CCCF-A242-227DA51AABB9}"/>
              </a:ext>
            </a:extLst>
          </p:cNvPr>
          <p:cNvSpPr>
            <a:spLocks noGrp="1"/>
          </p:cNvSpPr>
          <p:nvPr>
            <p:ph type="sldNum" sz="quarter" idx="12"/>
          </p:nvPr>
        </p:nvSpPr>
        <p:spPr/>
        <p:txBody>
          <a:bodyPr/>
          <a:lstStyle/>
          <a:p>
            <a:fld id="{1AE46A4F-AC0A-4D5B-A1AD-1DEE57432953}" type="slidenum">
              <a:rPr lang="ko-KR" altLang="en-US" smtClean="0"/>
              <a:t>‹#›</a:t>
            </a:fld>
            <a:endParaRPr lang="ko-KR" altLang="en-US"/>
          </a:p>
        </p:txBody>
      </p:sp>
    </p:spTree>
    <p:extLst>
      <p:ext uri="{BB962C8B-B14F-4D97-AF65-F5344CB8AC3E}">
        <p14:creationId xmlns:p14="http://schemas.microsoft.com/office/powerpoint/2010/main" val="3293805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664663-6576-7A3D-C47E-52520C187E9E}"/>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E59F7D21-C885-059B-8B18-95DEB3C1141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6BE6B473-8175-3EDE-F909-277605764278}"/>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F26F4B8A-C67A-4F97-53A6-A9C63874A3AC}"/>
              </a:ext>
            </a:extLst>
          </p:cNvPr>
          <p:cNvSpPr>
            <a:spLocks noGrp="1"/>
          </p:cNvSpPr>
          <p:nvPr>
            <p:ph type="dt" sz="half" idx="10"/>
          </p:nvPr>
        </p:nvSpPr>
        <p:spPr/>
        <p:txBody>
          <a:bodyPr/>
          <a:lstStyle/>
          <a:p>
            <a:fld id="{87A3C329-23E5-4B3B-99B2-BD3CEDDE2447}" type="datetimeFigureOut">
              <a:rPr lang="ko-KR" altLang="en-US" smtClean="0"/>
              <a:t>2025-06-16</a:t>
            </a:fld>
            <a:endParaRPr lang="ko-KR" altLang="en-US"/>
          </a:p>
        </p:txBody>
      </p:sp>
      <p:sp>
        <p:nvSpPr>
          <p:cNvPr id="6" name="바닥글 개체 틀 5">
            <a:extLst>
              <a:ext uri="{FF2B5EF4-FFF2-40B4-BE49-F238E27FC236}">
                <a16:creationId xmlns:a16="http://schemas.microsoft.com/office/drawing/2014/main" id="{6D436CE9-1511-213F-D223-D46B756A95A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8776B95-105E-E5CF-8EBB-9F06624B58D3}"/>
              </a:ext>
            </a:extLst>
          </p:cNvPr>
          <p:cNvSpPr>
            <a:spLocks noGrp="1"/>
          </p:cNvSpPr>
          <p:nvPr>
            <p:ph type="sldNum" sz="quarter" idx="12"/>
          </p:nvPr>
        </p:nvSpPr>
        <p:spPr/>
        <p:txBody>
          <a:bodyPr/>
          <a:lstStyle/>
          <a:p>
            <a:fld id="{1AE46A4F-AC0A-4D5B-A1AD-1DEE57432953}" type="slidenum">
              <a:rPr lang="ko-KR" altLang="en-US" smtClean="0"/>
              <a:t>‹#›</a:t>
            </a:fld>
            <a:endParaRPr lang="ko-KR" altLang="en-US"/>
          </a:p>
        </p:txBody>
      </p:sp>
    </p:spTree>
    <p:extLst>
      <p:ext uri="{BB962C8B-B14F-4D97-AF65-F5344CB8AC3E}">
        <p14:creationId xmlns:p14="http://schemas.microsoft.com/office/powerpoint/2010/main" val="1615877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E246E38-44A7-12F1-36FC-711F28233B60}"/>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A92644A0-4F61-C44C-12A0-0DD1665A8B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A2ED15FC-E1B2-D6A5-6D23-DFD36CD3D494}"/>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57DA1BC8-069D-79F0-C8AE-227CADF4DD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63D2F804-113C-03E7-5A64-2D5C75A291AD}"/>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4FE3B91-F53A-CEDD-8ADD-12F2EFB899DB}"/>
              </a:ext>
            </a:extLst>
          </p:cNvPr>
          <p:cNvSpPr>
            <a:spLocks noGrp="1"/>
          </p:cNvSpPr>
          <p:nvPr>
            <p:ph type="dt" sz="half" idx="10"/>
          </p:nvPr>
        </p:nvSpPr>
        <p:spPr/>
        <p:txBody>
          <a:bodyPr/>
          <a:lstStyle/>
          <a:p>
            <a:fld id="{87A3C329-23E5-4B3B-99B2-BD3CEDDE2447}" type="datetimeFigureOut">
              <a:rPr lang="ko-KR" altLang="en-US" smtClean="0"/>
              <a:t>2025-06-16</a:t>
            </a:fld>
            <a:endParaRPr lang="ko-KR" altLang="en-US"/>
          </a:p>
        </p:txBody>
      </p:sp>
      <p:sp>
        <p:nvSpPr>
          <p:cNvPr id="8" name="바닥글 개체 틀 7">
            <a:extLst>
              <a:ext uri="{FF2B5EF4-FFF2-40B4-BE49-F238E27FC236}">
                <a16:creationId xmlns:a16="http://schemas.microsoft.com/office/drawing/2014/main" id="{FB7B1F4F-C796-D54B-DDFC-71CBFA7BB485}"/>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F2F4A0FB-B27B-AC2A-F5A2-2CFD3A679063}"/>
              </a:ext>
            </a:extLst>
          </p:cNvPr>
          <p:cNvSpPr>
            <a:spLocks noGrp="1"/>
          </p:cNvSpPr>
          <p:nvPr>
            <p:ph type="sldNum" sz="quarter" idx="12"/>
          </p:nvPr>
        </p:nvSpPr>
        <p:spPr/>
        <p:txBody>
          <a:bodyPr/>
          <a:lstStyle/>
          <a:p>
            <a:fld id="{1AE46A4F-AC0A-4D5B-A1AD-1DEE57432953}" type="slidenum">
              <a:rPr lang="ko-KR" altLang="en-US" smtClean="0"/>
              <a:t>‹#›</a:t>
            </a:fld>
            <a:endParaRPr lang="ko-KR" altLang="en-US"/>
          </a:p>
        </p:txBody>
      </p:sp>
    </p:spTree>
    <p:extLst>
      <p:ext uri="{BB962C8B-B14F-4D97-AF65-F5344CB8AC3E}">
        <p14:creationId xmlns:p14="http://schemas.microsoft.com/office/powerpoint/2010/main" val="251880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F8FE2A-184D-D1CE-37DF-AF01729B4B59}"/>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DA904639-0CBA-620B-479E-566940CEDA46}"/>
              </a:ext>
            </a:extLst>
          </p:cNvPr>
          <p:cNvSpPr>
            <a:spLocks noGrp="1"/>
          </p:cNvSpPr>
          <p:nvPr>
            <p:ph type="dt" sz="half" idx="10"/>
          </p:nvPr>
        </p:nvSpPr>
        <p:spPr/>
        <p:txBody>
          <a:bodyPr/>
          <a:lstStyle/>
          <a:p>
            <a:fld id="{87A3C329-23E5-4B3B-99B2-BD3CEDDE2447}" type="datetimeFigureOut">
              <a:rPr lang="ko-KR" altLang="en-US" smtClean="0"/>
              <a:t>2025-06-16</a:t>
            </a:fld>
            <a:endParaRPr lang="ko-KR" altLang="en-US"/>
          </a:p>
        </p:txBody>
      </p:sp>
      <p:sp>
        <p:nvSpPr>
          <p:cNvPr id="4" name="바닥글 개체 틀 3">
            <a:extLst>
              <a:ext uri="{FF2B5EF4-FFF2-40B4-BE49-F238E27FC236}">
                <a16:creationId xmlns:a16="http://schemas.microsoft.com/office/drawing/2014/main" id="{CF988D63-7961-2D92-D936-E6D375CA817C}"/>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853DC7BE-299F-316D-07ED-3CC7BA552680}"/>
              </a:ext>
            </a:extLst>
          </p:cNvPr>
          <p:cNvSpPr>
            <a:spLocks noGrp="1"/>
          </p:cNvSpPr>
          <p:nvPr>
            <p:ph type="sldNum" sz="quarter" idx="12"/>
          </p:nvPr>
        </p:nvSpPr>
        <p:spPr/>
        <p:txBody>
          <a:bodyPr/>
          <a:lstStyle/>
          <a:p>
            <a:fld id="{1AE46A4F-AC0A-4D5B-A1AD-1DEE57432953}" type="slidenum">
              <a:rPr lang="ko-KR" altLang="en-US" smtClean="0"/>
              <a:t>‹#›</a:t>
            </a:fld>
            <a:endParaRPr lang="ko-KR" altLang="en-US"/>
          </a:p>
        </p:txBody>
      </p:sp>
    </p:spTree>
    <p:extLst>
      <p:ext uri="{BB962C8B-B14F-4D97-AF65-F5344CB8AC3E}">
        <p14:creationId xmlns:p14="http://schemas.microsoft.com/office/powerpoint/2010/main" val="248107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B3A8BB6-35FE-F587-2BBD-339080F824E2}"/>
              </a:ext>
            </a:extLst>
          </p:cNvPr>
          <p:cNvSpPr>
            <a:spLocks noGrp="1"/>
          </p:cNvSpPr>
          <p:nvPr>
            <p:ph type="dt" sz="half" idx="10"/>
          </p:nvPr>
        </p:nvSpPr>
        <p:spPr/>
        <p:txBody>
          <a:bodyPr/>
          <a:lstStyle/>
          <a:p>
            <a:fld id="{87A3C329-23E5-4B3B-99B2-BD3CEDDE2447}" type="datetimeFigureOut">
              <a:rPr lang="ko-KR" altLang="en-US" smtClean="0"/>
              <a:t>2025-06-16</a:t>
            </a:fld>
            <a:endParaRPr lang="ko-KR" altLang="en-US"/>
          </a:p>
        </p:txBody>
      </p:sp>
      <p:sp>
        <p:nvSpPr>
          <p:cNvPr id="3" name="바닥글 개체 틀 2">
            <a:extLst>
              <a:ext uri="{FF2B5EF4-FFF2-40B4-BE49-F238E27FC236}">
                <a16:creationId xmlns:a16="http://schemas.microsoft.com/office/drawing/2014/main" id="{B172F934-42E5-5679-B339-6CDD76721A34}"/>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A2CE1C57-2610-958A-61DA-D5A7E158FA9D}"/>
              </a:ext>
            </a:extLst>
          </p:cNvPr>
          <p:cNvSpPr>
            <a:spLocks noGrp="1"/>
          </p:cNvSpPr>
          <p:nvPr>
            <p:ph type="sldNum" sz="quarter" idx="12"/>
          </p:nvPr>
        </p:nvSpPr>
        <p:spPr/>
        <p:txBody>
          <a:bodyPr/>
          <a:lstStyle/>
          <a:p>
            <a:fld id="{1AE46A4F-AC0A-4D5B-A1AD-1DEE57432953}" type="slidenum">
              <a:rPr lang="ko-KR" altLang="en-US" smtClean="0"/>
              <a:t>‹#›</a:t>
            </a:fld>
            <a:endParaRPr lang="ko-KR" altLang="en-US"/>
          </a:p>
        </p:txBody>
      </p:sp>
    </p:spTree>
    <p:extLst>
      <p:ext uri="{BB962C8B-B14F-4D97-AF65-F5344CB8AC3E}">
        <p14:creationId xmlns:p14="http://schemas.microsoft.com/office/powerpoint/2010/main" val="688550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BB8180F-1986-F3FB-B39A-1F8254C66FF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7AC6546E-CFD1-13DD-B4BD-1FE24A0CCD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784324CD-1791-C4E5-CDE0-F6E1CF3AB6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00EAE63D-20AD-A8AA-9C2A-D9A9107B737D}"/>
              </a:ext>
            </a:extLst>
          </p:cNvPr>
          <p:cNvSpPr>
            <a:spLocks noGrp="1"/>
          </p:cNvSpPr>
          <p:nvPr>
            <p:ph type="dt" sz="half" idx="10"/>
          </p:nvPr>
        </p:nvSpPr>
        <p:spPr/>
        <p:txBody>
          <a:bodyPr/>
          <a:lstStyle/>
          <a:p>
            <a:fld id="{87A3C329-23E5-4B3B-99B2-BD3CEDDE2447}" type="datetimeFigureOut">
              <a:rPr lang="ko-KR" altLang="en-US" smtClean="0"/>
              <a:t>2025-06-16</a:t>
            </a:fld>
            <a:endParaRPr lang="ko-KR" altLang="en-US"/>
          </a:p>
        </p:txBody>
      </p:sp>
      <p:sp>
        <p:nvSpPr>
          <p:cNvPr id="6" name="바닥글 개체 틀 5">
            <a:extLst>
              <a:ext uri="{FF2B5EF4-FFF2-40B4-BE49-F238E27FC236}">
                <a16:creationId xmlns:a16="http://schemas.microsoft.com/office/drawing/2014/main" id="{0224256F-F8C3-4A7D-A203-0E6430182CA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5A91D60-E29C-07AB-4C2C-B7ED33BA9C80}"/>
              </a:ext>
            </a:extLst>
          </p:cNvPr>
          <p:cNvSpPr>
            <a:spLocks noGrp="1"/>
          </p:cNvSpPr>
          <p:nvPr>
            <p:ph type="sldNum" sz="quarter" idx="12"/>
          </p:nvPr>
        </p:nvSpPr>
        <p:spPr/>
        <p:txBody>
          <a:bodyPr/>
          <a:lstStyle/>
          <a:p>
            <a:fld id="{1AE46A4F-AC0A-4D5B-A1AD-1DEE57432953}" type="slidenum">
              <a:rPr lang="ko-KR" altLang="en-US" smtClean="0"/>
              <a:t>‹#›</a:t>
            </a:fld>
            <a:endParaRPr lang="ko-KR" altLang="en-US"/>
          </a:p>
        </p:txBody>
      </p:sp>
    </p:spTree>
    <p:extLst>
      <p:ext uri="{BB962C8B-B14F-4D97-AF65-F5344CB8AC3E}">
        <p14:creationId xmlns:p14="http://schemas.microsoft.com/office/powerpoint/2010/main" val="4244299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04D939-7AA1-EFC6-12D1-2E5F5E89246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A5463AF-33F1-7E9C-C671-E4E72FBBD7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12E22640-011C-055E-346A-9D662ECEBB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9791DE52-FDA3-DBFA-3E8F-482C7C880D83}"/>
              </a:ext>
            </a:extLst>
          </p:cNvPr>
          <p:cNvSpPr>
            <a:spLocks noGrp="1"/>
          </p:cNvSpPr>
          <p:nvPr>
            <p:ph type="dt" sz="half" idx="10"/>
          </p:nvPr>
        </p:nvSpPr>
        <p:spPr/>
        <p:txBody>
          <a:bodyPr/>
          <a:lstStyle/>
          <a:p>
            <a:fld id="{87A3C329-23E5-4B3B-99B2-BD3CEDDE2447}" type="datetimeFigureOut">
              <a:rPr lang="ko-KR" altLang="en-US" smtClean="0"/>
              <a:t>2025-06-16</a:t>
            </a:fld>
            <a:endParaRPr lang="ko-KR" altLang="en-US"/>
          </a:p>
        </p:txBody>
      </p:sp>
      <p:sp>
        <p:nvSpPr>
          <p:cNvPr id="6" name="바닥글 개체 틀 5">
            <a:extLst>
              <a:ext uri="{FF2B5EF4-FFF2-40B4-BE49-F238E27FC236}">
                <a16:creationId xmlns:a16="http://schemas.microsoft.com/office/drawing/2014/main" id="{9FA89FD3-657B-9C6C-54B8-E7F3C23660A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8230465-36CC-15A3-FE88-E710339D06BD}"/>
              </a:ext>
            </a:extLst>
          </p:cNvPr>
          <p:cNvSpPr>
            <a:spLocks noGrp="1"/>
          </p:cNvSpPr>
          <p:nvPr>
            <p:ph type="sldNum" sz="quarter" idx="12"/>
          </p:nvPr>
        </p:nvSpPr>
        <p:spPr/>
        <p:txBody>
          <a:bodyPr/>
          <a:lstStyle/>
          <a:p>
            <a:fld id="{1AE46A4F-AC0A-4D5B-A1AD-1DEE57432953}" type="slidenum">
              <a:rPr lang="ko-KR" altLang="en-US" smtClean="0"/>
              <a:t>‹#›</a:t>
            </a:fld>
            <a:endParaRPr lang="ko-KR" altLang="en-US"/>
          </a:p>
        </p:txBody>
      </p:sp>
    </p:spTree>
    <p:extLst>
      <p:ext uri="{BB962C8B-B14F-4D97-AF65-F5344CB8AC3E}">
        <p14:creationId xmlns:p14="http://schemas.microsoft.com/office/powerpoint/2010/main" val="539235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15FA65E-E694-4B70-DDF5-3835D7FC47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0371E7CB-165E-8BCB-A796-150FA20756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707B92A-160E-0D6B-00DA-950F3D0CF0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7A3C329-23E5-4B3B-99B2-BD3CEDDE2447}" type="datetimeFigureOut">
              <a:rPr lang="ko-KR" altLang="en-US" smtClean="0"/>
              <a:t>2025-06-16</a:t>
            </a:fld>
            <a:endParaRPr lang="ko-KR" altLang="en-US"/>
          </a:p>
        </p:txBody>
      </p:sp>
      <p:sp>
        <p:nvSpPr>
          <p:cNvPr id="5" name="바닥글 개체 틀 4">
            <a:extLst>
              <a:ext uri="{FF2B5EF4-FFF2-40B4-BE49-F238E27FC236}">
                <a16:creationId xmlns:a16="http://schemas.microsoft.com/office/drawing/2014/main" id="{09824FAD-7BDD-53A5-C9EB-4403F5C202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34665DEB-EBFB-6F91-DB16-D9DC1F2992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AE46A4F-AC0A-4D5B-A1AD-1DEE57432953}" type="slidenum">
              <a:rPr lang="ko-KR" altLang="en-US" smtClean="0"/>
              <a:t>‹#›</a:t>
            </a:fld>
            <a:endParaRPr lang="ko-KR" altLang="en-US"/>
          </a:p>
        </p:txBody>
      </p:sp>
    </p:spTree>
    <p:extLst>
      <p:ext uri="{BB962C8B-B14F-4D97-AF65-F5344CB8AC3E}">
        <p14:creationId xmlns:p14="http://schemas.microsoft.com/office/powerpoint/2010/main" val="3645982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ustomXml" Target="../ink/ink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8.xml"/><Relationship Id="rId18" Type="http://schemas.openxmlformats.org/officeDocument/2006/relationships/image" Target="../media/image13.png"/><Relationship Id="rId3" Type="http://schemas.openxmlformats.org/officeDocument/2006/relationships/customXml" Target="../ink/ink3.xml"/><Relationship Id="rId21" Type="http://schemas.openxmlformats.org/officeDocument/2006/relationships/customXml" Target="../ink/ink12.xml"/><Relationship Id="rId7" Type="http://schemas.openxmlformats.org/officeDocument/2006/relationships/customXml" Target="../ink/ink5.xml"/><Relationship Id="rId12" Type="http://schemas.openxmlformats.org/officeDocument/2006/relationships/image" Target="../media/image10.png"/><Relationship Id="rId17" Type="http://schemas.openxmlformats.org/officeDocument/2006/relationships/customXml" Target="../ink/ink10.xml"/><Relationship Id="rId2" Type="http://schemas.openxmlformats.org/officeDocument/2006/relationships/image" Target="../media/image5.png"/><Relationship Id="rId16" Type="http://schemas.openxmlformats.org/officeDocument/2006/relationships/image" Target="../media/image12.png"/><Relationship Id="rId20"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customXml" Target="../ink/ink7.xml"/><Relationship Id="rId24" Type="http://schemas.openxmlformats.org/officeDocument/2006/relationships/image" Target="../media/image16.png"/><Relationship Id="rId5" Type="http://schemas.openxmlformats.org/officeDocument/2006/relationships/customXml" Target="../ink/ink4.xml"/><Relationship Id="rId15" Type="http://schemas.openxmlformats.org/officeDocument/2006/relationships/customXml" Target="../ink/ink9.xml"/><Relationship Id="rId23" Type="http://schemas.openxmlformats.org/officeDocument/2006/relationships/customXml" Target="../ink/ink13.xml"/><Relationship Id="rId10" Type="http://schemas.openxmlformats.org/officeDocument/2006/relationships/image" Target="../media/image9.png"/><Relationship Id="rId19" Type="http://schemas.openxmlformats.org/officeDocument/2006/relationships/customXml" Target="../ink/ink11.xml"/><Relationship Id="rId4" Type="http://schemas.openxmlformats.org/officeDocument/2006/relationships/image" Target="../media/image6.png"/><Relationship Id="rId9" Type="http://schemas.openxmlformats.org/officeDocument/2006/relationships/customXml" Target="../ink/ink6.xml"/><Relationship Id="rId14" Type="http://schemas.openxmlformats.org/officeDocument/2006/relationships/image" Target="../media/image11.png"/><Relationship Id="rId22"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customXml" Target="../ink/ink18.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customXml" Target="../ink/ink15.xm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4.png"/><Relationship Id="rId10" Type="http://schemas.openxmlformats.org/officeDocument/2006/relationships/customXml" Target="../ink/ink17.xml"/><Relationship Id="rId4" Type="http://schemas.openxmlformats.org/officeDocument/2006/relationships/customXml" Target="../ink/ink14.xml"/><Relationship Id="rId9" Type="http://schemas.openxmlformats.org/officeDocument/2006/relationships/image" Target="../media/image21.png"/><Relationship Id="rId14" Type="http://schemas.openxmlformats.org/officeDocument/2006/relationships/customXml" Target="../ink/ink19.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customXml" Target="../ink/ink20.xml"/><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customXml" Target="../ink/ink21.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310.png"/><Relationship Id="rId18" Type="http://schemas.openxmlformats.org/officeDocument/2006/relationships/customXml" Target="../ink/ink29.xml"/><Relationship Id="rId3" Type="http://schemas.openxmlformats.org/officeDocument/2006/relationships/image" Target="../media/image31.png"/><Relationship Id="rId21" Type="http://schemas.openxmlformats.org/officeDocument/2006/relationships/image" Target="../media/image35.png"/><Relationship Id="rId7" Type="http://schemas.openxmlformats.org/officeDocument/2006/relationships/image" Target="../media/image280.png"/><Relationship Id="rId12" Type="http://schemas.openxmlformats.org/officeDocument/2006/relationships/customXml" Target="../ink/ink26.xml"/><Relationship Id="rId17" Type="http://schemas.openxmlformats.org/officeDocument/2006/relationships/image" Target="../media/image33.png"/><Relationship Id="rId25" Type="http://schemas.openxmlformats.org/officeDocument/2006/relationships/image" Target="../media/image38.png"/><Relationship Id="rId2" Type="http://schemas.openxmlformats.org/officeDocument/2006/relationships/hyperlink" Target="https://dl.acm.org/doi/proceedings/10.1007/978-3-031-25082-8" TargetMode="External"/><Relationship Id="rId16" Type="http://schemas.openxmlformats.org/officeDocument/2006/relationships/customXml" Target="../ink/ink28.xml"/><Relationship Id="rId20" Type="http://schemas.openxmlformats.org/officeDocument/2006/relationships/customXml" Target="../ink/ink30.xml"/><Relationship Id="rId1" Type="http://schemas.openxmlformats.org/officeDocument/2006/relationships/slideLayout" Target="../slideLayouts/slideLayout1.xml"/><Relationship Id="rId6" Type="http://schemas.openxmlformats.org/officeDocument/2006/relationships/customXml" Target="../ink/ink23.xml"/><Relationship Id="rId11" Type="http://schemas.openxmlformats.org/officeDocument/2006/relationships/image" Target="../media/image300.png"/><Relationship Id="rId24" Type="http://schemas.openxmlformats.org/officeDocument/2006/relationships/image" Target="../media/image37.png"/><Relationship Id="rId5" Type="http://schemas.openxmlformats.org/officeDocument/2006/relationships/image" Target="../media/image270.png"/><Relationship Id="rId15" Type="http://schemas.openxmlformats.org/officeDocument/2006/relationships/image" Target="../media/image32.png"/><Relationship Id="rId23" Type="http://schemas.openxmlformats.org/officeDocument/2006/relationships/image" Target="../media/image36.png"/><Relationship Id="rId10" Type="http://schemas.openxmlformats.org/officeDocument/2006/relationships/customXml" Target="../ink/ink25.xml"/><Relationship Id="rId19" Type="http://schemas.openxmlformats.org/officeDocument/2006/relationships/image" Target="../media/image34.png"/><Relationship Id="rId4" Type="http://schemas.openxmlformats.org/officeDocument/2006/relationships/customXml" Target="../ink/ink22.xml"/><Relationship Id="rId9" Type="http://schemas.openxmlformats.org/officeDocument/2006/relationships/image" Target="../media/image290.png"/><Relationship Id="rId14" Type="http://schemas.openxmlformats.org/officeDocument/2006/relationships/customXml" Target="../ink/ink27.xml"/><Relationship Id="rId22" Type="http://schemas.openxmlformats.org/officeDocument/2006/relationships/customXml" Target="../ink/ink31.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D3C8007-9FE2-BFF8-B0CF-5FB49C5311B8}"/>
              </a:ext>
            </a:extLst>
          </p:cNvPr>
          <p:cNvPicPr>
            <a:picLocks noChangeAspect="1"/>
          </p:cNvPicPr>
          <p:nvPr/>
        </p:nvPicPr>
        <p:blipFill>
          <a:blip r:embed="rId2"/>
          <a:stretch>
            <a:fillRect/>
          </a:stretch>
        </p:blipFill>
        <p:spPr>
          <a:xfrm>
            <a:off x="499843" y="662731"/>
            <a:ext cx="6843007" cy="52766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잉크 3">
                <a:extLst>
                  <a:ext uri="{FF2B5EF4-FFF2-40B4-BE49-F238E27FC236}">
                    <a16:creationId xmlns:a16="http://schemas.microsoft.com/office/drawing/2014/main" id="{409488F7-BFA8-E905-8693-7A0A83244E91}"/>
                  </a:ext>
                </a:extLst>
              </p14:cNvPr>
              <p14:cNvContentPartPr/>
              <p14:nvPr/>
            </p14:nvContentPartPr>
            <p14:xfrm>
              <a:off x="4206897" y="1404978"/>
              <a:ext cx="2308680" cy="34920"/>
            </p14:xfrm>
          </p:contentPart>
        </mc:Choice>
        <mc:Fallback xmlns="">
          <p:pic>
            <p:nvPicPr>
              <p:cNvPr id="4" name="잉크 3">
                <a:extLst>
                  <a:ext uri="{FF2B5EF4-FFF2-40B4-BE49-F238E27FC236}">
                    <a16:creationId xmlns:a16="http://schemas.microsoft.com/office/drawing/2014/main" id="{409488F7-BFA8-E905-8693-7A0A83244E91}"/>
                  </a:ext>
                </a:extLst>
              </p:cNvPr>
              <p:cNvPicPr/>
              <p:nvPr/>
            </p:nvPicPr>
            <p:blipFill>
              <a:blip r:embed="rId4"/>
              <a:stretch>
                <a:fillRect/>
              </a:stretch>
            </p:blipFill>
            <p:spPr>
              <a:xfrm>
                <a:off x="4152897" y="1297338"/>
                <a:ext cx="24163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잉크 5">
                <a:extLst>
                  <a:ext uri="{FF2B5EF4-FFF2-40B4-BE49-F238E27FC236}">
                    <a16:creationId xmlns:a16="http://schemas.microsoft.com/office/drawing/2014/main" id="{C9ECA756-28E8-4C04-4A3F-B8BAFA13D2E7}"/>
                  </a:ext>
                </a:extLst>
              </p14:cNvPr>
              <p14:cNvContentPartPr/>
              <p14:nvPr/>
            </p14:nvContentPartPr>
            <p14:xfrm>
              <a:off x="4245777" y="1537098"/>
              <a:ext cx="1091880" cy="77760"/>
            </p14:xfrm>
          </p:contentPart>
        </mc:Choice>
        <mc:Fallback xmlns="">
          <p:pic>
            <p:nvPicPr>
              <p:cNvPr id="6" name="잉크 5">
                <a:extLst>
                  <a:ext uri="{FF2B5EF4-FFF2-40B4-BE49-F238E27FC236}">
                    <a16:creationId xmlns:a16="http://schemas.microsoft.com/office/drawing/2014/main" id="{C9ECA756-28E8-4C04-4A3F-B8BAFA13D2E7}"/>
                  </a:ext>
                </a:extLst>
              </p:cNvPr>
              <p:cNvPicPr/>
              <p:nvPr/>
            </p:nvPicPr>
            <p:blipFill>
              <a:blip r:embed="rId6"/>
              <a:stretch>
                <a:fillRect/>
              </a:stretch>
            </p:blipFill>
            <p:spPr>
              <a:xfrm>
                <a:off x="4191777" y="1429458"/>
                <a:ext cx="1199520" cy="293400"/>
              </a:xfrm>
              <a:prstGeom prst="rect">
                <a:avLst/>
              </a:prstGeom>
            </p:spPr>
          </p:pic>
        </mc:Fallback>
      </mc:AlternateContent>
      <p:sp>
        <p:nvSpPr>
          <p:cNvPr id="7" name="TextBox 6">
            <a:extLst>
              <a:ext uri="{FF2B5EF4-FFF2-40B4-BE49-F238E27FC236}">
                <a16:creationId xmlns:a16="http://schemas.microsoft.com/office/drawing/2014/main" id="{4E403EDF-2B64-5942-59E4-A15E48E3B64D}"/>
              </a:ext>
            </a:extLst>
          </p:cNvPr>
          <p:cNvSpPr txBox="1"/>
          <p:nvPr/>
        </p:nvSpPr>
        <p:spPr>
          <a:xfrm>
            <a:off x="7737701" y="793567"/>
            <a:ext cx="4175621"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ko-KR" altLang="en-US" dirty="0"/>
              <a:t>이는 </a:t>
            </a:r>
            <a:r>
              <a:rPr lang="en-US" altLang="ko-KR" dirty="0"/>
              <a:t>"learn-by-example" </a:t>
            </a:r>
            <a:r>
              <a:rPr lang="ko-KR" altLang="en-US" dirty="0"/>
              <a:t>방식</a:t>
            </a:r>
            <a:r>
              <a:rPr lang="en-US" altLang="ko-KR" dirty="0"/>
              <a:t>, </a:t>
            </a:r>
            <a:r>
              <a:rPr lang="ko-KR" altLang="en-US" dirty="0"/>
              <a:t>즉 사용자의 훈련이 필수적인 과정임</a:t>
            </a:r>
            <a:endParaRPr lang="en-US" altLang="ko-KR" dirty="0"/>
          </a:p>
          <a:p>
            <a:r>
              <a:rPr lang="en-US" altLang="ko-KR" b="1" dirty="0"/>
              <a:t>-&gt; </a:t>
            </a:r>
            <a:r>
              <a:rPr lang="en-US" altLang="ko-KR" b="1" dirty="0" err="1"/>
              <a:t>InForm</a:t>
            </a:r>
            <a:r>
              <a:rPr lang="ko-KR" altLang="en-US" dirty="0"/>
              <a:t> 사용자 지정을 통한 </a:t>
            </a:r>
            <a:r>
              <a:rPr lang="en-US" altLang="ko-KR" dirty="0"/>
              <a:t>ML </a:t>
            </a:r>
            <a:r>
              <a:rPr lang="ko-KR" altLang="en-US" dirty="0"/>
              <a:t>기능을 탑재</a:t>
            </a:r>
            <a:r>
              <a:rPr lang="en-US" altLang="ko-KR" b="1" dirty="0"/>
              <a:t> </a:t>
            </a:r>
            <a:endParaRPr lang="ko-KR" altLang="en-US" b="1" dirty="0"/>
          </a:p>
        </p:txBody>
      </p:sp>
      <p:cxnSp>
        <p:nvCxnSpPr>
          <p:cNvPr id="9" name="직선 화살표 연결선 8">
            <a:extLst>
              <a:ext uri="{FF2B5EF4-FFF2-40B4-BE49-F238E27FC236}">
                <a16:creationId xmlns:a16="http://schemas.microsoft.com/office/drawing/2014/main" id="{39FD72BC-8758-AC86-7593-7DCBD5BF48BC}"/>
              </a:ext>
            </a:extLst>
          </p:cNvPr>
          <p:cNvCxnSpPr/>
          <p:nvPr/>
        </p:nvCxnSpPr>
        <p:spPr>
          <a:xfrm flipH="1">
            <a:off x="6515577" y="1210208"/>
            <a:ext cx="1222124" cy="1738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1FDC436-7589-254A-36BB-88F014D235D4}"/>
              </a:ext>
            </a:extLst>
          </p:cNvPr>
          <p:cNvSpPr txBox="1"/>
          <p:nvPr/>
        </p:nvSpPr>
        <p:spPr>
          <a:xfrm>
            <a:off x="7703197" y="2304875"/>
            <a:ext cx="179734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altLang="ko-KR" dirty="0">
                <a:latin typeface="Arial" panose="020B0604020202020204" pitchFamily="34" charset="0"/>
                <a:cs typeface="Arial" panose="020B0604020202020204" pitchFamily="34" charset="0"/>
              </a:rPr>
              <a:t>Vectra Polaris</a:t>
            </a:r>
            <a:endParaRPr lang="ko-KR" alt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E32C66E-7363-3CB0-894A-2EE95D44A46D}"/>
              </a:ext>
            </a:extLst>
          </p:cNvPr>
          <p:cNvSpPr txBox="1"/>
          <p:nvPr/>
        </p:nvSpPr>
        <p:spPr>
          <a:xfrm>
            <a:off x="7703197" y="3248528"/>
            <a:ext cx="179734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altLang="ko-KR" dirty="0">
                <a:latin typeface="Arial" panose="020B0604020202020204" pitchFamily="34" charset="0"/>
                <a:cs typeface="Arial" panose="020B0604020202020204" pitchFamily="34" charset="0"/>
              </a:rPr>
              <a:t>PhenoChart</a:t>
            </a:r>
            <a:endParaRPr lang="ko-KR" altLang="en-US"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F7B5C8EF-EC14-E142-4013-543998325B95}"/>
              </a:ext>
            </a:extLst>
          </p:cNvPr>
          <p:cNvSpPr txBox="1"/>
          <p:nvPr/>
        </p:nvSpPr>
        <p:spPr>
          <a:xfrm>
            <a:off x="7703197" y="4192181"/>
            <a:ext cx="179734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altLang="ko-KR" dirty="0">
                <a:latin typeface="Arial" panose="020B0604020202020204" pitchFamily="34" charset="0"/>
                <a:cs typeface="Arial" panose="020B0604020202020204" pitchFamily="34" charset="0"/>
              </a:rPr>
              <a:t>inForm</a:t>
            </a:r>
            <a:endParaRPr lang="ko-KR" altLang="en-US" dirty="0">
              <a:latin typeface="Arial" panose="020B0604020202020204" pitchFamily="34" charset="0"/>
              <a:cs typeface="Arial" panose="020B0604020202020204" pitchFamily="34" charset="0"/>
            </a:endParaRPr>
          </a:p>
        </p:txBody>
      </p:sp>
      <p:cxnSp>
        <p:nvCxnSpPr>
          <p:cNvPr id="16" name="직선 화살표 연결선 15">
            <a:extLst>
              <a:ext uri="{FF2B5EF4-FFF2-40B4-BE49-F238E27FC236}">
                <a16:creationId xmlns:a16="http://schemas.microsoft.com/office/drawing/2014/main" id="{5C808685-D579-BD20-365E-B4EAC131DC43}"/>
              </a:ext>
            </a:extLst>
          </p:cNvPr>
          <p:cNvCxnSpPr>
            <a:stCxn id="10" idx="2"/>
            <a:endCxn id="12" idx="0"/>
          </p:cNvCxnSpPr>
          <p:nvPr/>
        </p:nvCxnSpPr>
        <p:spPr>
          <a:xfrm>
            <a:off x="8601868" y="2674207"/>
            <a:ext cx="0" cy="57432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18" name="직선 화살표 연결선 17">
            <a:extLst>
              <a:ext uri="{FF2B5EF4-FFF2-40B4-BE49-F238E27FC236}">
                <a16:creationId xmlns:a16="http://schemas.microsoft.com/office/drawing/2014/main" id="{0D021265-7112-E792-DBD0-89F2E7ECB94E}"/>
              </a:ext>
            </a:extLst>
          </p:cNvPr>
          <p:cNvCxnSpPr/>
          <p:nvPr/>
        </p:nvCxnSpPr>
        <p:spPr>
          <a:xfrm>
            <a:off x="8601868" y="3617860"/>
            <a:ext cx="0" cy="57432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20" name="TextBox 19">
            <a:extLst>
              <a:ext uri="{FF2B5EF4-FFF2-40B4-BE49-F238E27FC236}">
                <a16:creationId xmlns:a16="http://schemas.microsoft.com/office/drawing/2014/main" id="{E0DA8B62-308B-2717-3C67-BF1FBBBFED1D}"/>
              </a:ext>
            </a:extLst>
          </p:cNvPr>
          <p:cNvSpPr txBox="1"/>
          <p:nvPr/>
        </p:nvSpPr>
        <p:spPr>
          <a:xfrm>
            <a:off x="8712323" y="3673540"/>
            <a:ext cx="3144822" cy="400110"/>
          </a:xfrm>
          <a:prstGeom prst="rect">
            <a:avLst/>
          </a:prstGeom>
          <a:noFill/>
        </p:spPr>
        <p:txBody>
          <a:bodyPr wrap="square">
            <a:spAutoFit/>
          </a:bodyPr>
          <a:lstStyle/>
          <a:p>
            <a:r>
              <a:rPr lang="ko-KR" altLang="en-US" sz="1000" dirty="0"/>
              <a:t>선택된 관심 영역</a:t>
            </a:r>
            <a:r>
              <a:rPr lang="en-US" altLang="ko-KR" sz="1000" dirty="0"/>
              <a:t>(ROI)</a:t>
            </a:r>
            <a:r>
              <a:rPr lang="ko-KR" altLang="en-US" sz="1000" dirty="0"/>
              <a:t>을 컴퓨터가 분석하기 쉽도록 </a:t>
            </a:r>
            <a:endParaRPr lang="en-US" altLang="ko-KR" sz="1000" dirty="0"/>
          </a:p>
          <a:p>
            <a:r>
              <a:rPr lang="ko-KR" altLang="en-US" sz="1000" b="1" dirty="0"/>
              <a:t>여러 개의 작은 정사각형</a:t>
            </a:r>
            <a:r>
              <a:rPr lang="en-US" altLang="ko-KR" sz="1000" b="1" dirty="0"/>
              <a:t>("</a:t>
            </a:r>
            <a:r>
              <a:rPr lang="ko-KR" altLang="en-US" sz="1000" b="1" dirty="0"/>
              <a:t>타일</a:t>
            </a:r>
            <a:r>
              <a:rPr lang="en-US" altLang="ko-KR" sz="1000" b="1" dirty="0"/>
              <a:t>")</a:t>
            </a:r>
            <a:r>
              <a:rPr lang="ko-KR" altLang="en-US" sz="1000" b="1" dirty="0"/>
              <a:t>으로 자동 분할</a:t>
            </a:r>
            <a:endParaRPr lang="ko-KR" altLang="en-US" sz="1000" dirty="0"/>
          </a:p>
        </p:txBody>
      </p:sp>
      <p:sp>
        <p:nvSpPr>
          <p:cNvPr id="24" name="TextBox 23">
            <a:extLst>
              <a:ext uri="{FF2B5EF4-FFF2-40B4-BE49-F238E27FC236}">
                <a16:creationId xmlns:a16="http://schemas.microsoft.com/office/drawing/2014/main" id="{7C40DAD6-C08E-BAEB-5184-7084DF7C9002}"/>
              </a:ext>
            </a:extLst>
          </p:cNvPr>
          <p:cNvSpPr txBox="1"/>
          <p:nvPr/>
        </p:nvSpPr>
        <p:spPr>
          <a:xfrm>
            <a:off x="8838152" y="5155797"/>
            <a:ext cx="1529170" cy="769441"/>
          </a:xfrm>
          <a:prstGeom prst="rect">
            <a:avLst/>
          </a:prstGeom>
          <a:noFill/>
        </p:spPr>
        <p:txBody>
          <a:bodyPr wrap="square">
            <a:spAutoFit/>
          </a:bodyPr>
          <a:lstStyle/>
          <a:p>
            <a:pPr marL="171450" indent="-171450">
              <a:buFont typeface="Arial" panose="020B0604020202020204" pitchFamily="34" charset="0"/>
              <a:buChar char="•"/>
            </a:pPr>
            <a:r>
              <a:rPr lang="it-IT" altLang="ko-KR" sz="1100" b="1" dirty="0">
                <a:latin typeface="Arial" panose="020B0604020202020204" pitchFamily="34" charset="0"/>
                <a:cs typeface="Arial" panose="020B0604020202020204" pitchFamily="34" charset="0"/>
              </a:rPr>
              <a:t>Gland </a:t>
            </a:r>
          </a:p>
          <a:p>
            <a:pPr marL="171450" indent="-171450">
              <a:buFont typeface="Arial" panose="020B0604020202020204" pitchFamily="34" charset="0"/>
              <a:buChar char="•"/>
            </a:pPr>
            <a:r>
              <a:rPr lang="it-IT" altLang="ko-KR" sz="1100" b="1" dirty="0">
                <a:latin typeface="Arial" panose="020B0604020202020204" pitchFamily="34" charset="0"/>
                <a:cs typeface="Arial" panose="020B0604020202020204" pitchFamily="34" charset="0"/>
              </a:rPr>
              <a:t>Stroma</a:t>
            </a:r>
          </a:p>
          <a:p>
            <a:pPr marL="171450" indent="-171450">
              <a:buFont typeface="Arial" panose="020B0604020202020204" pitchFamily="34" charset="0"/>
              <a:buChar char="•"/>
            </a:pPr>
            <a:r>
              <a:rPr lang="it-IT" altLang="ko-KR" sz="1100" b="1" dirty="0">
                <a:latin typeface="Arial" panose="020B0604020202020204" pitchFamily="34" charset="0"/>
                <a:cs typeface="Arial" panose="020B0604020202020204" pitchFamily="34" charset="0"/>
              </a:rPr>
              <a:t>Fibrous tissue</a:t>
            </a:r>
          </a:p>
          <a:p>
            <a:pPr marL="171450" indent="-171450">
              <a:buFont typeface="Arial" panose="020B0604020202020204" pitchFamily="34" charset="0"/>
              <a:buChar char="•"/>
            </a:pPr>
            <a:r>
              <a:rPr lang="it-IT" altLang="ko-KR" sz="1100" b="1" dirty="0">
                <a:latin typeface="Arial" panose="020B0604020202020204" pitchFamily="34" charset="0"/>
                <a:cs typeface="Arial" panose="020B0604020202020204" pitchFamily="34" charset="0"/>
              </a:rPr>
              <a:t>Blank </a:t>
            </a:r>
            <a:endParaRPr lang="ko-KR" altLang="en-US" sz="1100" b="1"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7C6735BA-6302-1954-79E6-F5C67A69FBE6}"/>
              </a:ext>
            </a:extLst>
          </p:cNvPr>
          <p:cNvSpPr txBox="1"/>
          <p:nvPr/>
        </p:nvSpPr>
        <p:spPr>
          <a:xfrm>
            <a:off x="485441" y="265162"/>
            <a:ext cx="464862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ko-KR" altLang="en-US" dirty="0">
                <a:latin typeface="Arial" panose="020B0604020202020204" pitchFamily="34" charset="0"/>
                <a:cs typeface="Arial" panose="020B0604020202020204" pitchFamily="34" charset="0"/>
              </a:rPr>
              <a:t>기존 </a:t>
            </a:r>
            <a:r>
              <a:rPr lang="en-US" altLang="ko-KR" dirty="0">
                <a:latin typeface="Arial" panose="020B0604020202020204" pitchFamily="34" charset="0"/>
                <a:cs typeface="Arial" panose="020B0604020202020204" pitchFamily="34" charset="0"/>
              </a:rPr>
              <a:t>Akoya Bioscience software </a:t>
            </a:r>
            <a:r>
              <a:rPr lang="ko-KR" altLang="en-US" dirty="0">
                <a:latin typeface="Arial" panose="020B0604020202020204" pitchFamily="34" charset="0"/>
                <a:cs typeface="Arial" panose="020B0604020202020204" pitchFamily="34" charset="0"/>
              </a:rPr>
              <a:t>활용 과정</a:t>
            </a:r>
          </a:p>
        </p:txBody>
      </p:sp>
      <p:sp>
        <p:nvSpPr>
          <p:cNvPr id="33" name="TextBox 32">
            <a:extLst>
              <a:ext uri="{FF2B5EF4-FFF2-40B4-BE49-F238E27FC236}">
                <a16:creationId xmlns:a16="http://schemas.microsoft.com/office/drawing/2014/main" id="{8D3F56CF-5042-B132-0EC8-68863F9727C9}"/>
              </a:ext>
            </a:extLst>
          </p:cNvPr>
          <p:cNvSpPr txBox="1"/>
          <p:nvPr/>
        </p:nvSpPr>
        <p:spPr>
          <a:xfrm>
            <a:off x="8712323" y="2708187"/>
            <a:ext cx="3144822" cy="553998"/>
          </a:xfrm>
          <a:prstGeom prst="rect">
            <a:avLst/>
          </a:prstGeom>
          <a:noFill/>
        </p:spPr>
        <p:txBody>
          <a:bodyPr wrap="square">
            <a:spAutoFit/>
          </a:bodyPr>
          <a:lstStyle/>
          <a:p>
            <a:r>
              <a:rPr lang="ko-KR" altLang="en-US" sz="1000" dirty="0"/>
              <a:t>여러 형광 물질로 염색된 조직 슬라이드를 스캔하여</a:t>
            </a:r>
            <a:r>
              <a:rPr lang="en-US" altLang="ko-KR" sz="1000" dirty="0"/>
              <a:t>, </a:t>
            </a:r>
            <a:r>
              <a:rPr lang="ko-KR" altLang="en-US" sz="1000" dirty="0"/>
              <a:t>각 마커의 신호를 포함하는 </a:t>
            </a:r>
            <a:r>
              <a:rPr lang="ko-KR" altLang="en-US" sz="1000" b="1" dirty="0"/>
              <a:t>다중 채널 고해상도 디지털 이미지를 생성</a:t>
            </a:r>
          </a:p>
        </p:txBody>
      </p:sp>
      <p:sp>
        <p:nvSpPr>
          <p:cNvPr id="36" name="TextBox 35">
            <a:extLst>
              <a:ext uri="{FF2B5EF4-FFF2-40B4-BE49-F238E27FC236}">
                <a16:creationId xmlns:a16="http://schemas.microsoft.com/office/drawing/2014/main" id="{C3AD315F-27E5-BADA-F374-EBC53B260D45}"/>
              </a:ext>
            </a:extLst>
          </p:cNvPr>
          <p:cNvSpPr txBox="1"/>
          <p:nvPr/>
        </p:nvSpPr>
        <p:spPr>
          <a:xfrm>
            <a:off x="7682227" y="5113486"/>
            <a:ext cx="1291549" cy="707886"/>
          </a:xfrm>
          <a:prstGeom prst="rect">
            <a:avLst/>
          </a:prstGeom>
          <a:noFill/>
        </p:spPr>
        <p:txBody>
          <a:bodyPr wrap="square">
            <a:spAutoFit/>
          </a:bodyPr>
          <a:lstStyle/>
          <a:p>
            <a:pPr algn="ctr"/>
            <a:r>
              <a:rPr lang="en-US" altLang="ko-KR" sz="1000" dirty="0"/>
              <a:t>Tissue Segmentation</a:t>
            </a:r>
            <a:br>
              <a:rPr lang="en-US" altLang="ko-KR" sz="1000" dirty="0"/>
            </a:br>
            <a:r>
              <a:rPr lang="en-US" altLang="ko-KR" sz="1000" dirty="0"/>
              <a:t>&amp;</a:t>
            </a:r>
            <a:br>
              <a:rPr lang="en-US" altLang="ko-KR" sz="1000" dirty="0"/>
            </a:br>
            <a:r>
              <a:rPr lang="en-US" altLang="ko-KR" sz="1000" dirty="0"/>
              <a:t>Cell Detection</a:t>
            </a:r>
            <a:endParaRPr lang="ko-KR" altLang="en-US" sz="1000" dirty="0"/>
          </a:p>
        </p:txBody>
      </p:sp>
      <p:sp>
        <p:nvSpPr>
          <p:cNvPr id="39" name="TextBox 38">
            <a:extLst>
              <a:ext uri="{FF2B5EF4-FFF2-40B4-BE49-F238E27FC236}">
                <a16:creationId xmlns:a16="http://schemas.microsoft.com/office/drawing/2014/main" id="{2FAAE533-F5B2-F674-21DA-20EC612E9DDE}"/>
              </a:ext>
            </a:extLst>
          </p:cNvPr>
          <p:cNvSpPr txBox="1"/>
          <p:nvPr/>
        </p:nvSpPr>
        <p:spPr>
          <a:xfrm>
            <a:off x="7682226" y="4657048"/>
            <a:ext cx="1155927" cy="246221"/>
          </a:xfrm>
          <a:prstGeom prst="rect">
            <a:avLst/>
          </a:prstGeom>
          <a:noFill/>
        </p:spPr>
        <p:txBody>
          <a:bodyPr wrap="square">
            <a:spAutoFit/>
          </a:bodyPr>
          <a:lstStyle/>
          <a:p>
            <a:r>
              <a:rPr lang="ko-KR" altLang="en-US" sz="1000" dirty="0"/>
              <a:t>스펙트럼 분리</a:t>
            </a:r>
          </a:p>
        </p:txBody>
      </p:sp>
      <p:sp>
        <p:nvSpPr>
          <p:cNvPr id="43" name="TextBox 42">
            <a:extLst>
              <a:ext uri="{FF2B5EF4-FFF2-40B4-BE49-F238E27FC236}">
                <a16:creationId xmlns:a16="http://schemas.microsoft.com/office/drawing/2014/main" id="{AF2C956F-F0C3-B2BA-9C0B-DF6C9E872B98}"/>
              </a:ext>
            </a:extLst>
          </p:cNvPr>
          <p:cNvSpPr txBox="1"/>
          <p:nvPr/>
        </p:nvSpPr>
        <p:spPr>
          <a:xfrm>
            <a:off x="7682226" y="6043482"/>
            <a:ext cx="1291549" cy="246221"/>
          </a:xfrm>
          <a:prstGeom prst="rect">
            <a:avLst/>
          </a:prstGeom>
          <a:noFill/>
        </p:spPr>
        <p:txBody>
          <a:bodyPr wrap="square">
            <a:spAutoFit/>
          </a:bodyPr>
          <a:lstStyle/>
          <a:p>
            <a:r>
              <a:rPr lang="ko-KR" altLang="en-US" sz="1000" dirty="0"/>
              <a:t>세포 표현형 분석</a:t>
            </a:r>
          </a:p>
        </p:txBody>
      </p:sp>
      <p:sp>
        <p:nvSpPr>
          <p:cNvPr id="46" name="TextBox 45">
            <a:extLst>
              <a:ext uri="{FF2B5EF4-FFF2-40B4-BE49-F238E27FC236}">
                <a16:creationId xmlns:a16="http://schemas.microsoft.com/office/drawing/2014/main" id="{D579D93D-011F-190D-6C1D-041775AB5C72}"/>
              </a:ext>
            </a:extLst>
          </p:cNvPr>
          <p:cNvSpPr txBox="1"/>
          <p:nvPr/>
        </p:nvSpPr>
        <p:spPr>
          <a:xfrm>
            <a:off x="8838152" y="4637444"/>
            <a:ext cx="3304911" cy="400110"/>
          </a:xfrm>
          <a:prstGeom prst="rect">
            <a:avLst/>
          </a:prstGeom>
          <a:noFill/>
        </p:spPr>
        <p:txBody>
          <a:bodyPr wrap="square">
            <a:spAutoFit/>
          </a:bodyPr>
          <a:lstStyle/>
          <a:p>
            <a:r>
              <a:rPr lang="ko-KR" altLang="en-US" sz="1000" dirty="0" err="1"/>
              <a:t>겹쳐있는</a:t>
            </a:r>
            <a:r>
              <a:rPr lang="ko-KR" altLang="en-US" sz="1000" dirty="0"/>
              <a:t> 여려 형광 물질을 수학적으로 분리하여 각 마커</a:t>
            </a:r>
            <a:r>
              <a:rPr lang="en-US" altLang="ko-KR" sz="1000" dirty="0"/>
              <a:t>(CD8, CD45 </a:t>
            </a:r>
            <a:r>
              <a:rPr lang="ko-KR" altLang="en-US" sz="1000" dirty="0"/>
              <a:t>등</a:t>
            </a:r>
            <a:r>
              <a:rPr lang="en-US" altLang="ko-KR" sz="1000" dirty="0"/>
              <a:t>)</a:t>
            </a:r>
            <a:r>
              <a:rPr lang="ko-KR" altLang="en-US" sz="1000" dirty="0"/>
              <a:t>별로 독립된 순수 신호 채널로 만듦</a:t>
            </a:r>
          </a:p>
        </p:txBody>
      </p:sp>
      <p:sp>
        <p:nvSpPr>
          <p:cNvPr id="47" name="TextBox 46">
            <a:extLst>
              <a:ext uri="{FF2B5EF4-FFF2-40B4-BE49-F238E27FC236}">
                <a16:creationId xmlns:a16="http://schemas.microsoft.com/office/drawing/2014/main" id="{9E41C337-D2B7-3E99-2FBD-EFC6FAA94EBA}"/>
              </a:ext>
            </a:extLst>
          </p:cNvPr>
          <p:cNvSpPr txBox="1"/>
          <p:nvPr/>
        </p:nvSpPr>
        <p:spPr>
          <a:xfrm>
            <a:off x="8973775" y="6093144"/>
            <a:ext cx="3304911" cy="246221"/>
          </a:xfrm>
          <a:prstGeom prst="rect">
            <a:avLst/>
          </a:prstGeom>
          <a:noFill/>
        </p:spPr>
        <p:txBody>
          <a:bodyPr wrap="square">
            <a:spAutoFit/>
          </a:bodyPr>
          <a:lstStyle/>
          <a:p>
            <a:r>
              <a:rPr lang="ko-KR" altLang="en-US" sz="1000" dirty="0"/>
              <a:t>면역 세포</a:t>
            </a:r>
            <a:r>
              <a:rPr lang="en-US" altLang="ko-KR" sz="1000" dirty="0"/>
              <a:t>, </a:t>
            </a:r>
            <a:r>
              <a:rPr lang="ko-KR" altLang="en-US" sz="1000" dirty="0"/>
              <a:t>증식 </a:t>
            </a:r>
            <a:r>
              <a:rPr lang="ko-KR" altLang="en-US" sz="1000" dirty="0" err="1"/>
              <a:t>세포등</a:t>
            </a:r>
            <a:r>
              <a:rPr lang="ko-KR" altLang="en-US" sz="1000" dirty="0"/>
              <a:t> 종류 결정 및 분류</a:t>
            </a:r>
          </a:p>
        </p:txBody>
      </p:sp>
    </p:spTree>
    <p:extLst>
      <p:ext uri="{BB962C8B-B14F-4D97-AF65-F5344CB8AC3E}">
        <p14:creationId xmlns:p14="http://schemas.microsoft.com/office/powerpoint/2010/main" val="4244287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415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표 6">
            <a:extLst>
              <a:ext uri="{FF2B5EF4-FFF2-40B4-BE49-F238E27FC236}">
                <a16:creationId xmlns:a16="http://schemas.microsoft.com/office/drawing/2014/main" id="{8FE38ED2-0A83-2560-1F41-89F0611E1D9F}"/>
              </a:ext>
            </a:extLst>
          </p:cNvPr>
          <p:cNvGraphicFramePr>
            <a:graphicFrameLocks noGrp="1"/>
          </p:cNvGraphicFramePr>
          <p:nvPr>
            <p:extLst>
              <p:ext uri="{D42A27DB-BD31-4B8C-83A1-F6EECF244321}">
                <p14:modId xmlns:p14="http://schemas.microsoft.com/office/powerpoint/2010/main" val="2037496432"/>
              </p:ext>
            </p:extLst>
          </p:nvPr>
        </p:nvGraphicFramePr>
        <p:xfrm>
          <a:off x="628071" y="342635"/>
          <a:ext cx="10935857" cy="7879599"/>
        </p:xfrm>
        <a:graphic>
          <a:graphicData uri="http://schemas.openxmlformats.org/drawingml/2006/table">
            <a:tbl>
              <a:tblPr firstRow="1" bandRow="1">
                <a:tableStyleId>{5C22544A-7EE6-4342-B048-85BDC9FD1C3A}</a:tableStyleId>
              </a:tblPr>
              <a:tblGrid>
                <a:gridCol w="1822643">
                  <a:extLst>
                    <a:ext uri="{9D8B030D-6E8A-4147-A177-3AD203B41FA5}">
                      <a16:colId xmlns:a16="http://schemas.microsoft.com/office/drawing/2014/main" val="1080374395"/>
                    </a:ext>
                  </a:extLst>
                </a:gridCol>
                <a:gridCol w="5467928">
                  <a:extLst>
                    <a:ext uri="{9D8B030D-6E8A-4147-A177-3AD203B41FA5}">
                      <a16:colId xmlns:a16="http://schemas.microsoft.com/office/drawing/2014/main" val="2965617832"/>
                    </a:ext>
                  </a:extLst>
                </a:gridCol>
                <a:gridCol w="3645286">
                  <a:extLst>
                    <a:ext uri="{9D8B030D-6E8A-4147-A177-3AD203B41FA5}">
                      <a16:colId xmlns:a16="http://schemas.microsoft.com/office/drawing/2014/main" val="3013085782"/>
                    </a:ext>
                  </a:extLst>
                </a:gridCol>
              </a:tblGrid>
              <a:tr h="365857">
                <a:tc>
                  <a:txBody>
                    <a:bodyPr/>
                    <a:lstStyle/>
                    <a:p>
                      <a:pPr algn="ctr" latinLnBrk="1"/>
                      <a:r>
                        <a:rPr lang="en-US" altLang="ko-KR"/>
                        <a:t>Software</a:t>
                      </a:r>
                    </a:p>
                  </a:txBody>
                  <a:tcPr/>
                </a:tc>
                <a:tc>
                  <a:txBody>
                    <a:bodyPr/>
                    <a:lstStyle/>
                    <a:p>
                      <a:pPr algn="ctr" latinLnBrk="1"/>
                      <a:r>
                        <a:rPr lang="en-US" altLang="ko-KR"/>
                        <a:t>Availability</a:t>
                      </a:r>
                    </a:p>
                  </a:txBody>
                  <a:tcPr/>
                </a:tc>
                <a:tc>
                  <a:txBody>
                    <a:bodyPr/>
                    <a:lstStyle/>
                    <a:p>
                      <a:pPr algn="ctr" latinLnBrk="1"/>
                      <a:r>
                        <a:rPr lang="en-US" altLang="ko-KR"/>
                        <a:t>Advanatageous</a:t>
                      </a:r>
                    </a:p>
                  </a:txBody>
                  <a:tcPr/>
                </a:tc>
                <a:extLst>
                  <a:ext uri="{0D108BD9-81ED-4DB2-BD59-A6C34878D82A}">
                    <a16:rowId xmlns:a16="http://schemas.microsoft.com/office/drawing/2014/main" val="484828719"/>
                  </a:ext>
                </a:extLst>
              </a:tr>
              <a:tr h="1185107">
                <a:tc>
                  <a:txBody>
                    <a:bodyPr/>
                    <a:lstStyle/>
                    <a:p>
                      <a:pPr algn="ctr" latinLnBrk="1"/>
                      <a:r>
                        <a:rPr lang="en-US" altLang="ko-KR" sz="2000" b="1">
                          <a:solidFill>
                            <a:schemeClr val="accent6">
                              <a:lumMod val="75000"/>
                            </a:schemeClr>
                          </a:solidFill>
                          <a:latin typeface="Arial" panose="020B0604020202020204" pitchFamily="34" charset="0"/>
                          <a:cs typeface="Arial" panose="020B0604020202020204" pitchFamily="34" charset="0"/>
                        </a:rPr>
                        <a:t>InForm</a:t>
                      </a:r>
                      <a:endParaRPr lang="ko-KR" altLang="en-US" sz="2000" b="1">
                        <a:solidFill>
                          <a:schemeClr val="accent6">
                            <a:lumMod val="75000"/>
                          </a:schemeClr>
                        </a:solidFill>
                        <a:latin typeface="Arial" panose="020B0604020202020204" pitchFamily="34" charset="0"/>
                        <a:cs typeface="Arial" panose="020B0604020202020204" pitchFamily="34" charset="0"/>
                      </a:endParaRPr>
                    </a:p>
                  </a:txBody>
                  <a:tcPr anchor="ctr"/>
                </a:tc>
                <a:tc>
                  <a:txBody>
                    <a:bodyPr/>
                    <a:lstStyle/>
                    <a:p>
                      <a:pPr algn="l"/>
                      <a:r>
                        <a:rPr lang="en-US" altLang="ko-KR" sz="1600" b="0" i="0" u="none" strike="noStrike" kern="1200" baseline="0">
                          <a:solidFill>
                            <a:schemeClr val="dk1"/>
                          </a:solidFill>
                          <a:latin typeface="+mn-lt"/>
                          <a:ea typeface="+mn-ea"/>
                          <a:cs typeface="+mn-cs"/>
                        </a:rPr>
                        <a:t>Classifying cellular phenotypes using machine learning algorithms and automatically</a:t>
                      </a:r>
                    </a:p>
                    <a:p>
                      <a:pPr algn="l"/>
                      <a:r>
                        <a:rPr lang="en-US" altLang="ko-KR" sz="1600" b="0" i="0" u="none" strike="noStrike" kern="1200" baseline="0">
                          <a:solidFill>
                            <a:schemeClr val="dk1"/>
                          </a:solidFill>
                          <a:latin typeface="+mn-lt"/>
                          <a:ea typeface="+mn-ea"/>
                          <a:cs typeface="+mn-cs"/>
                        </a:rPr>
                        <a:t>detecting and segmenting specific tissue types based on tissue morphology</a:t>
                      </a:r>
                      <a:endParaRPr lang="ko-KR" altLang="en-US" sz="1600"/>
                    </a:p>
                  </a:txBody>
                  <a:tcPr/>
                </a:tc>
                <a:tc>
                  <a:txBody>
                    <a:bodyPr/>
                    <a:lstStyle/>
                    <a:p>
                      <a:pPr algn="l"/>
                      <a:r>
                        <a:rPr lang="en-US" altLang="ko-KR" sz="1600" b="0" i="0" u="none" strike="noStrike" kern="1200" baseline="0">
                          <a:solidFill>
                            <a:schemeClr val="dk1"/>
                          </a:solidFill>
                          <a:latin typeface="+mn-lt"/>
                          <a:ea typeface="+mn-ea"/>
                          <a:cs typeface="+mn-cs"/>
                        </a:rPr>
                        <a:t>identifies and isolates weakly expressed and overlapping signals from background autofluorescence to obtain low phenotypic expression and is able to quantify staining levels.</a:t>
                      </a:r>
                      <a:endParaRPr lang="ko-KR" altLang="en-US" sz="1600"/>
                    </a:p>
                  </a:txBody>
                  <a:tcPr/>
                </a:tc>
                <a:extLst>
                  <a:ext uri="{0D108BD9-81ED-4DB2-BD59-A6C34878D82A}">
                    <a16:rowId xmlns:a16="http://schemas.microsoft.com/office/drawing/2014/main" val="2792624911"/>
                  </a:ext>
                </a:extLst>
              </a:tr>
              <a:tr h="997985">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b="1">
                          <a:solidFill>
                            <a:schemeClr val="accent6">
                              <a:lumMod val="75000"/>
                            </a:schemeClr>
                          </a:solidFill>
                          <a:latin typeface="Arial" panose="020B0604020202020204" pitchFamily="34" charset="0"/>
                          <a:cs typeface="Arial" panose="020B0604020202020204" pitchFamily="34" charset="0"/>
                        </a:rPr>
                        <a:t>CODEX</a:t>
                      </a:r>
                      <a:endParaRPr lang="ko-KR" altLang="en-US" sz="2000" b="1">
                        <a:solidFill>
                          <a:schemeClr val="accent6">
                            <a:lumMod val="75000"/>
                          </a:schemeClr>
                        </a:solidFill>
                        <a:latin typeface="Arial" panose="020B0604020202020204" pitchFamily="34" charset="0"/>
                        <a:cs typeface="Arial" panose="020B0604020202020204" pitchFamily="34" charset="0"/>
                      </a:endParaRPr>
                    </a:p>
                  </a:txBody>
                  <a:tcPr anchor="ctr"/>
                </a:tc>
                <a:tc>
                  <a:txBody>
                    <a:bodyPr/>
                    <a:lstStyle/>
                    <a:p>
                      <a:pPr algn="l"/>
                      <a:r>
                        <a:rPr lang="en-US" altLang="ko-KR" sz="1600" b="0" i="0" u="none" strike="noStrike" kern="1200" baseline="0">
                          <a:solidFill>
                            <a:schemeClr val="dk1"/>
                          </a:solidFill>
                          <a:latin typeface="+mn-lt"/>
                          <a:ea typeface="+mn-ea"/>
                          <a:cs typeface="+mn-cs"/>
                        </a:rPr>
                        <a:t>image alignment, segmentation, measurement,</a:t>
                      </a:r>
                    </a:p>
                    <a:p>
                      <a:pPr algn="l"/>
                      <a:r>
                        <a:rPr lang="en-US" altLang="ko-KR" sz="1600" b="0" i="0" u="none" strike="noStrike" kern="1200" baseline="0">
                          <a:solidFill>
                            <a:schemeClr val="dk1"/>
                          </a:solidFill>
                          <a:latin typeface="+mn-lt"/>
                          <a:ea typeface="+mn-ea"/>
                          <a:cs typeface="+mn-cs"/>
                        </a:rPr>
                        <a:t>quantitative analysis, heat map analysis, cell counting and protein expression analysis, as well as cell sorting and filtering capabilities</a:t>
                      </a:r>
                      <a:endParaRPr lang="ko-KR" altLang="en-US" sz="1600"/>
                    </a:p>
                  </a:txBody>
                  <a:tcPr/>
                </a:tc>
                <a:tc>
                  <a:txBody>
                    <a:bodyPr/>
                    <a:lstStyle/>
                    <a:p>
                      <a:pPr algn="l"/>
                      <a:r>
                        <a:rPr lang="en-US" altLang="ko-KR" sz="1600"/>
                        <a:t>high-plex (up-to 60 markers)</a:t>
                      </a:r>
                      <a:endParaRPr lang="ko-KR" altLang="en-US" sz="1600"/>
                    </a:p>
                  </a:txBody>
                  <a:tcPr/>
                </a:tc>
                <a:extLst>
                  <a:ext uri="{0D108BD9-81ED-4DB2-BD59-A6C34878D82A}">
                    <a16:rowId xmlns:a16="http://schemas.microsoft.com/office/drawing/2014/main" val="1173777202"/>
                  </a:ext>
                </a:extLst>
              </a:tr>
              <a:tr h="810863">
                <a:tc>
                  <a:txBody>
                    <a:bodyPr/>
                    <a:lstStyle/>
                    <a:p>
                      <a:pPr algn="ctr" latinLnBrk="1"/>
                      <a:r>
                        <a:rPr lang="en-US" altLang="ko-KR" sz="2000" b="1">
                          <a:solidFill>
                            <a:schemeClr val="tx2">
                              <a:lumMod val="75000"/>
                              <a:lumOff val="25000"/>
                            </a:schemeClr>
                          </a:solidFill>
                          <a:latin typeface="Arial" panose="020B0604020202020204" pitchFamily="34" charset="0"/>
                          <a:cs typeface="Arial" panose="020B0604020202020204" pitchFamily="34" charset="0"/>
                        </a:rPr>
                        <a:t>QuPath</a:t>
                      </a:r>
                      <a:endParaRPr lang="ko-KR" altLang="en-US" sz="2000" b="1">
                        <a:solidFill>
                          <a:schemeClr val="tx2">
                            <a:lumMod val="75000"/>
                            <a:lumOff val="25000"/>
                          </a:schemeClr>
                        </a:solidFill>
                        <a:latin typeface="Arial" panose="020B0604020202020204" pitchFamily="34" charset="0"/>
                        <a:cs typeface="Arial" panose="020B0604020202020204" pitchFamily="34" charset="0"/>
                      </a:endParaRPr>
                    </a:p>
                  </a:txBody>
                  <a:tcPr anchor="ctr"/>
                </a:tc>
                <a:tc>
                  <a:txBody>
                    <a:bodyPr/>
                    <a:lstStyle/>
                    <a:p>
                      <a:pPr algn="l"/>
                      <a:r>
                        <a:rPr lang="en-US" altLang="ko-KR" sz="1600" b="0" i="0" u="none" strike="noStrike" kern="1200" baseline="0">
                          <a:solidFill>
                            <a:schemeClr val="dk1"/>
                          </a:solidFill>
                          <a:latin typeface="+mn-lt"/>
                          <a:ea typeface="+mn-ea"/>
                          <a:cs typeface="+mn-cs"/>
                        </a:rPr>
                        <a:t>Automatically recognises fluorescence and bright field views, enabling the detection of localised cells, positive cells and tissues using its built-in</a:t>
                      </a:r>
                    </a:p>
                    <a:p>
                      <a:pPr algn="l"/>
                      <a:r>
                        <a:rPr lang="en-US" altLang="ko-KR" sz="1600" b="0" i="0" u="none" strike="noStrike" kern="1200" baseline="0">
                          <a:solidFill>
                            <a:schemeClr val="dk1"/>
                          </a:solidFill>
                          <a:latin typeface="+mn-lt"/>
                          <a:ea typeface="+mn-ea"/>
                          <a:cs typeface="+mn-cs"/>
                        </a:rPr>
                        <a:t>algorithms.</a:t>
                      </a:r>
                      <a:endParaRPr lang="ko-KR" altLang="en-US" sz="1600" kern="1200">
                        <a:solidFill>
                          <a:schemeClr val="dk1"/>
                        </a:solidFill>
                        <a:latin typeface="+mn-lt"/>
                        <a:ea typeface="+mn-ea"/>
                        <a:cs typeface="+mn-cs"/>
                      </a:endParaRPr>
                    </a:p>
                  </a:txBody>
                  <a:tcPr/>
                </a:tc>
                <a:tc>
                  <a:txBody>
                    <a:bodyPr/>
                    <a:lstStyle/>
                    <a:p>
                      <a:pPr algn="l" latinLnBrk="1"/>
                      <a:r>
                        <a:rPr lang="en-US" altLang="ko-KR" sz="1600" b="0" i="0" u="none" strike="noStrike" kern="1200" baseline="0">
                          <a:solidFill>
                            <a:schemeClr val="dk1"/>
                          </a:solidFill>
                          <a:latin typeface="+mn-lt"/>
                          <a:ea typeface="+mn-ea"/>
                          <a:cs typeface="+mn-cs"/>
                        </a:rPr>
                        <a:t>ideal choice for beginners</a:t>
                      </a:r>
                      <a:endParaRPr lang="ko-KR" altLang="en-US" sz="1600"/>
                    </a:p>
                  </a:txBody>
                  <a:tcPr/>
                </a:tc>
                <a:extLst>
                  <a:ext uri="{0D108BD9-81ED-4DB2-BD59-A6C34878D82A}">
                    <a16:rowId xmlns:a16="http://schemas.microsoft.com/office/drawing/2014/main" val="2337578257"/>
                  </a:ext>
                </a:extLst>
              </a:tr>
              <a:tr h="716702">
                <a:tc>
                  <a:txBody>
                    <a:bodyPr/>
                    <a:lstStyle/>
                    <a:p>
                      <a:pPr algn="ctr" latinLnBrk="1"/>
                      <a:r>
                        <a:rPr lang="en-US" altLang="ko-KR" sz="2000" b="1">
                          <a:solidFill>
                            <a:schemeClr val="tx2">
                              <a:lumMod val="75000"/>
                              <a:lumOff val="25000"/>
                            </a:schemeClr>
                          </a:solidFill>
                          <a:latin typeface="Arial" panose="020B0604020202020204" pitchFamily="34" charset="0"/>
                          <a:cs typeface="Arial" panose="020B0604020202020204" pitchFamily="34" charset="0"/>
                        </a:rPr>
                        <a:t>Orbit</a:t>
                      </a:r>
                      <a:endParaRPr lang="ko-KR" altLang="en-US" sz="2000" b="1">
                        <a:solidFill>
                          <a:schemeClr val="tx2">
                            <a:lumMod val="75000"/>
                            <a:lumOff val="25000"/>
                          </a:schemeClr>
                        </a:solidFill>
                        <a:latin typeface="Arial" panose="020B0604020202020204" pitchFamily="34" charset="0"/>
                        <a:cs typeface="Arial" panose="020B0604020202020204" pitchFamily="34" charset="0"/>
                      </a:endParaRPr>
                    </a:p>
                  </a:txBody>
                  <a:tcPr anchor="ctr"/>
                </a:tc>
                <a:tc>
                  <a:txBody>
                    <a:bodyPr/>
                    <a:lstStyle/>
                    <a:p>
                      <a:pPr algn="l"/>
                      <a:r>
                        <a:rPr lang="en-US" altLang="ko-KR" sz="1600" b="0" i="0" u="none" strike="noStrike" kern="1200" baseline="0">
                          <a:solidFill>
                            <a:schemeClr val="dk1"/>
                          </a:solidFill>
                          <a:latin typeface="+mn-lt"/>
                          <a:ea typeface="+mn-ea"/>
                          <a:cs typeface="+mn-cs"/>
                        </a:rPr>
                        <a:t>quantifies high-resolution images, particularly large-sized, WSIs, and identifies regions of interest (ROIs).</a:t>
                      </a:r>
                      <a:endParaRPr lang="ko-KR" altLang="en-US" sz="1600"/>
                    </a:p>
                  </a:txBody>
                  <a:tcPr/>
                </a:tc>
                <a:tc>
                  <a:txBody>
                    <a:bodyPr/>
                    <a:lstStyle/>
                    <a:p>
                      <a:pPr algn="l" latinLnBrk="1"/>
                      <a:r>
                        <a:rPr lang="en-US" altLang="ko-KR" sz="1600"/>
                        <a:t>Could be used to preprocess Image Data to run on ImageJ</a:t>
                      </a:r>
                      <a:endParaRPr lang="ko-KR" altLang="en-US" sz="1600"/>
                    </a:p>
                  </a:txBody>
                  <a:tcPr/>
                </a:tc>
                <a:extLst>
                  <a:ext uri="{0D108BD9-81ED-4DB2-BD59-A6C34878D82A}">
                    <a16:rowId xmlns:a16="http://schemas.microsoft.com/office/drawing/2014/main" val="274555338"/>
                  </a:ext>
                </a:extLst>
              </a:tr>
              <a:tr h="647166">
                <a:tc>
                  <a:txBody>
                    <a:bodyPr/>
                    <a:lstStyle/>
                    <a:p>
                      <a:pPr algn="ctr" latinLnBrk="1"/>
                      <a:r>
                        <a:rPr lang="en-US" altLang="ko-KR" sz="2000" b="1">
                          <a:solidFill>
                            <a:schemeClr val="accent6">
                              <a:lumMod val="75000"/>
                            </a:schemeClr>
                          </a:solidFill>
                          <a:latin typeface="Arial" panose="020B0604020202020204" pitchFamily="34" charset="0"/>
                          <a:cs typeface="Arial" panose="020B0604020202020204" pitchFamily="34" charset="0"/>
                        </a:rPr>
                        <a:t>HALO</a:t>
                      </a:r>
                      <a:endParaRPr lang="ko-KR" altLang="en-US" sz="2000" b="1">
                        <a:solidFill>
                          <a:schemeClr val="accent6">
                            <a:lumMod val="75000"/>
                          </a:schemeClr>
                        </a:solidFill>
                        <a:latin typeface="Arial" panose="020B0604020202020204" pitchFamily="34" charset="0"/>
                        <a:cs typeface="Arial" panose="020B0604020202020204" pitchFamily="34" charset="0"/>
                      </a:endParaRPr>
                    </a:p>
                  </a:txBody>
                  <a:tcPr anchor="ctr"/>
                </a:tc>
                <a:tc>
                  <a:txBody>
                    <a:bodyPr/>
                    <a:lstStyle/>
                    <a:p>
                      <a:pPr algn="l" latinLnBrk="1"/>
                      <a:r>
                        <a:rPr lang="en-US" altLang="ko-KR" sz="1600"/>
                        <a:t>optimized proprietary algorithms and trainable AI modules to perform rapid cell detection and segment diverse tissue classes based on morphology.</a:t>
                      </a:r>
                    </a:p>
                    <a:p>
                      <a:pPr algn="l" latinLnBrk="1"/>
                      <a:r>
                        <a:rPr lang="en-US" altLang="ko-KR" sz="1600"/>
                        <a:t>uses a trainable machine learning algorithm to segment tissue compartments, creating an architectural map that enables detailed cellular analysis within specific regions.</a:t>
                      </a:r>
                      <a:endParaRPr lang="ko-KR" altLang="en-US" sz="1600"/>
                    </a:p>
                  </a:txBody>
                  <a:tcPr/>
                </a:tc>
                <a:tc>
                  <a:txBody>
                    <a:bodyPr/>
                    <a:lstStyle/>
                    <a:p>
                      <a:pPr algn="l" latinLnBrk="1"/>
                      <a:r>
                        <a:rPr lang="en-US" altLang="ko-KR" sz="1600"/>
                        <a:t>All-in-One platform</a:t>
                      </a:r>
                      <a:endParaRPr lang="ko-KR" altLang="en-US" sz="1600"/>
                    </a:p>
                  </a:txBody>
                  <a:tcPr/>
                </a:tc>
                <a:extLst>
                  <a:ext uri="{0D108BD9-81ED-4DB2-BD59-A6C34878D82A}">
                    <a16:rowId xmlns:a16="http://schemas.microsoft.com/office/drawing/2014/main" val="2017134764"/>
                  </a:ext>
                </a:extLst>
              </a:tr>
              <a:tr h="1185107">
                <a:tc>
                  <a:txBody>
                    <a:bodyPr/>
                    <a:lstStyle/>
                    <a:p>
                      <a:pPr algn="ctr" latinLnBrk="1"/>
                      <a:r>
                        <a:rPr lang="en-US" altLang="ko-KR" sz="2000" b="1">
                          <a:solidFill>
                            <a:schemeClr val="tx2">
                              <a:lumMod val="75000"/>
                              <a:lumOff val="25000"/>
                            </a:schemeClr>
                          </a:solidFill>
                          <a:latin typeface="Arial" panose="020B0604020202020204" pitchFamily="34" charset="0"/>
                          <a:cs typeface="Arial" panose="020B0604020202020204" pitchFamily="34" charset="0"/>
                        </a:rPr>
                        <a:t>ImageJ </a:t>
                      </a:r>
                      <a:endParaRPr lang="ko-KR" altLang="en-US" sz="2000" b="1">
                        <a:solidFill>
                          <a:schemeClr val="tx2">
                            <a:lumMod val="75000"/>
                            <a:lumOff val="25000"/>
                          </a:schemeClr>
                        </a:solidFill>
                        <a:latin typeface="Arial" panose="020B0604020202020204" pitchFamily="34" charset="0"/>
                        <a:cs typeface="Arial" panose="020B0604020202020204" pitchFamily="34" charset="0"/>
                      </a:endParaRPr>
                    </a:p>
                  </a:txBody>
                  <a:tcPr anchor="ctr"/>
                </a:tc>
                <a:tc>
                  <a:txBody>
                    <a:bodyPr/>
                    <a:lstStyle/>
                    <a:p>
                      <a:pPr algn="l"/>
                      <a:r>
                        <a:rPr lang="en-US" altLang="ko-KR" sz="1600" b="0" i="0" u="none" strike="noStrike" kern="1200" baseline="0">
                          <a:solidFill>
                            <a:schemeClr val="dk1"/>
                          </a:solidFill>
                          <a:latin typeface="+mn-lt"/>
                          <a:ea typeface="+mn-ea"/>
                          <a:cs typeface="+mn-cs"/>
                        </a:rPr>
                        <a:t>optical density analysis, quantitative analysis, morphological analysis and colour analysis, as well as essential image processing functions</a:t>
                      </a:r>
                      <a:endParaRPr lang="ko-KR" altLang="en-US" sz="1600"/>
                    </a:p>
                  </a:txBody>
                  <a:tcPr/>
                </a:tc>
                <a:tc>
                  <a:txBody>
                    <a:bodyPr/>
                    <a:lstStyle/>
                    <a:p>
                      <a:pPr algn="l"/>
                      <a:r>
                        <a:rPr lang="en-US" altLang="ko-KR" sz="1600" b="0" i="0" u="none" strike="noStrike" kern="1200" baseline="0">
                          <a:solidFill>
                            <a:schemeClr val="dk1"/>
                          </a:solidFill>
                          <a:latin typeface="+mn-lt"/>
                          <a:ea typeface="+mn-ea"/>
                          <a:cs typeface="+mn-cs"/>
                        </a:rPr>
                        <a:t>most flexible, widely used and long-standing biomedical</a:t>
                      </a:r>
                    </a:p>
                    <a:p>
                      <a:pPr algn="l"/>
                      <a:r>
                        <a:rPr lang="en-US" altLang="ko-KR" sz="1600" b="0" i="0" u="none" strike="noStrike" kern="1200" baseline="0">
                          <a:solidFill>
                            <a:schemeClr val="dk1"/>
                          </a:solidFill>
                          <a:latin typeface="+mn-lt"/>
                          <a:ea typeface="+mn-ea"/>
                          <a:cs typeface="+mn-cs"/>
                        </a:rPr>
                        <a:t>image analysismacros or plug-ins for distribution,</a:t>
                      </a:r>
                    </a:p>
                    <a:p>
                      <a:pPr algn="l"/>
                      <a:r>
                        <a:rPr lang="en-US" altLang="ko-KR" sz="1600" b="0" i="0" u="none" strike="noStrike" kern="1200" baseline="0">
                          <a:solidFill>
                            <a:schemeClr val="dk1"/>
                          </a:solidFill>
                          <a:latin typeface="+mn-lt"/>
                          <a:ea typeface="+mn-ea"/>
                          <a:cs typeface="+mn-cs"/>
                        </a:rPr>
                        <a:t>and many such specialised plug-ins exist for public use.</a:t>
                      </a:r>
                      <a:endParaRPr lang="ko-KR" altLang="en-US" sz="1600"/>
                    </a:p>
                  </a:txBody>
                  <a:tcPr/>
                </a:tc>
                <a:extLst>
                  <a:ext uri="{0D108BD9-81ED-4DB2-BD59-A6C34878D82A}">
                    <a16:rowId xmlns:a16="http://schemas.microsoft.com/office/drawing/2014/main" val="1580629135"/>
                  </a:ext>
                </a:extLst>
              </a:tr>
            </a:tbl>
          </a:graphicData>
        </a:graphic>
      </p:graphicFrame>
      <p:sp>
        <p:nvSpPr>
          <p:cNvPr id="8" name="직사각형 7">
            <a:extLst>
              <a:ext uri="{FF2B5EF4-FFF2-40B4-BE49-F238E27FC236}">
                <a16:creationId xmlns:a16="http://schemas.microsoft.com/office/drawing/2014/main" id="{07B7DA72-9A9D-ECA2-2C3B-041CC7A54524}"/>
              </a:ext>
            </a:extLst>
          </p:cNvPr>
          <p:cNvSpPr/>
          <p:nvPr/>
        </p:nvSpPr>
        <p:spPr>
          <a:xfrm>
            <a:off x="1219200" y="114300"/>
            <a:ext cx="438150" cy="13335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744866C-FBA8-CECE-944B-9C73C9A0C7DE}"/>
              </a:ext>
            </a:extLst>
          </p:cNvPr>
          <p:cNvSpPr txBox="1"/>
          <p:nvPr/>
        </p:nvSpPr>
        <p:spPr>
          <a:xfrm>
            <a:off x="1733550" y="50516"/>
            <a:ext cx="752475" cy="307777"/>
          </a:xfrm>
          <a:prstGeom prst="rect">
            <a:avLst/>
          </a:prstGeom>
          <a:noFill/>
        </p:spPr>
        <p:txBody>
          <a:bodyPr wrap="square" rtlCol="0">
            <a:spAutoFit/>
          </a:bodyPr>
          <a:lstStyle/>
          <a:p>
            <a:r>
              <a:rPr lang="ko-KR" altLang="en-US" sz="1400" b="1"/>
              <a:t>유료</a:t>
            </a:r>
          </a:p>
        </p:txBody>
      </p:sp>
      <p:sp>
        <p:nvSpPr>
          <p:cNvPr id="10" name="직사각형 9">
            <a:extLst>
              <a:ext uri="{FF2B5EF4-FFF2-40B4-BE49-F238E27FC236}">
                <a16:creationId xmlns:a16="http://schemas.microsoft.com/office/drawing/2014/main" id="{95DBF2ED-415F-34E2-84D0-E5350F89872F}"/>
              </a:ext>
            </a:extLst>
          </p:cNvPr>
          <p:cNvSpPr/>
          <p:nvPr/>
        </p:nvSpPr>
        <p:spPr>
          <a:xfrm>
            <a:off x="2486025" y="104775"/>
            <a:ext cx="438150" cy="152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C2C156E-F776-C930-74E6-CAA3D7A239FF}"/>
              </a:ext>
            </a:extLst>
          </p:cNvPr>
          <p:cNvSpPr txBox="1"/>
          <p:nvPr/>
        </p:nvSpPr>
        <p:spPr>
          <a:xfrm>
            <a:off x="2990850" y="34858"/>
            <a:ext cx="752475" cy="307777"/>
          </a:xfrm>
          <a:prstGeom prst="rect">
            <a:avLst/>
          </a:prstGeom>
          <a:noFill/>
        </p:spPr>
        <p:txBody>
          <a:bodyPr wrap="square" rtlCol="0">
            <a:spAutoFit/>
          </a:bodyPr>
          <a:lstStyle/>
          <a:p>
            <a:r>
              <a:rPr lang="ko-KR" altLang="en-US" sz="1400" b="1"/>
              <a:t>무료</a:t>
            </a:r>
          </a:p>
        </p:txBody>
      </p:sp>
    </p:spTree>
    <p:extLst>
      <p:ext uri="{BB962C8B-B14F-4D97-AF65-F5344CB8AC3E}">
        <p14:creationId xmlns:p14="http://schemas.microsoft.com/office/powerpoint/2010/main" val="3993640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F571E48F-8463-E25F-C630-F7D2C1E670FC}"/>
              </a:ext>
            </a:extLst>
          </p:cNvPr>
          <p:cNvPicPr>
            <a:picLocks noChangeAspect="1"/>
          </p:cNvPicPr>
          <p:nvPr/>
        </p:nvPicPr>
        <p:blipFill>
          <a:blip r:embed="rId2"/>
          <a:stretch>
            <a:fillRect/>
          </a:stretch>
        </p:blipFill>
        <p:spPr>
          <a:xfrm>
            <a:off x="1545322" y="1216247"/>
            <a:ext cx="8573200" cy="5059327"/>
          </a:xfrm>
          <a:prstGeom prst="rect">
            <a:avLst/>
          </a:prstGeom>
        </p:spPr>
      </p:pic>
      <p:sp>
        <p:nvSpPr>
          <p:cNvPr id="10" name="TextBox 9">
            <a:extLst>
              <a:ext uri="{FF2B5EF4-FFF2-40B4-BE49-F238E27FC236}">
                <a16:creationId xmlns:a16="http://schemas.microsoft.com/office/drawing/2014/main" id="{63BFDCEE-D1F2-7644-945B-06461A76D44E}"/>
              </a:ext>
            </a:extLst>
          </p:cNvPr>
          <p:cNvSpPr txBox="1"/>
          <p:nvPr/>
        </p:nvSpPr>
        <p:spPr>
          <a:xfrm>
            <a:off x="540042" y="375137"/>
            <a:ext cx="10583760" cy="64633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ko-KR" altLang="en-US"/>
              <a:t>Comparison of QuPath and HALO platforms for analysis of the tumormicroenvironment in prostate cancer</a:t>
            </a:r>
            <a:r>
              <a:rPr lang="en-US" altLang="ko-KR"/>
              <a:t>, </a:t>
            </a:r>
            <a:r>
              <a:rPr lang="en-US" altLang="ko-KR" i="1"/>
              <a:t>bioRxiv </a:t>
            </a:r>
            <a:endParaRPr lang="ko-KR" altLang="en-US" i="1"/>
          </a:p>
        </p:txBody>
      </p:sp>
    </p:spTree>
    <p:extLst>
      <p:ext uri="{BB962C8B-B14F-4D97-AF65-F5344CB8AC3E}">
        <p14:creationId xmlns:p14="http://schemas.microsoft.com/office/powerpoint/2010/main" val="2189657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D4D4C4C5-BD00-41AA-C6F6-D3817CD69C13}"/>
              </a:ext>
            </a:extLst>
          </p:cNvPr>
          <p:cNvPicPr>
            <a:picLocks noChangeAspect="1"/>
          </p:cNvPicPr>
          <p:nvPr/>
        </p:nvPicPr>
        <p:blipFill>
          <a:blip r:embed="rId2"/>
          <a:stretch>
            <a:fillRect/>
          </a:stretch>
        </p:blipFill>
        <p:spPr>
          <a:xfrm>
            <a:off x="312787" y="371626"/>
            <a:ext cx="11634681" cy="5608260"/>
          </a:xfrm>
          <a:prstGeom prst="rect">
            <a:avLst/>
          </a:prstGeom>
        </p:spPr>
      </p:pic>
      <p:pic>
        <p:nvPicPr>
          <p:cNvPr id="7" name="그림 6">
            <a:extLst>
              <a:ext uri="{FF2B5EF4-FFF2-40B4-BE49-F238E27FC236}">
                <a16:creationId xmlns:a16="http://schemas.microsoft.com/office/drawing/2014/main" id="{E9C3AF98-3887-2DB8-83B7-8317854D5429}"/>
              </a:ext>
            </a:extLst>
          </p:cNvPr>
          <p:cNvPicPr>
            <a:picLocks noChangeAspect="1"/>
          </p:cNvPicPr>
          <p:nvPr/>
        </p:nvPicPr>
        <p:blipFill>
          <a:blip r:embed="rId3"/>
          <a:stretch>
            <a:fillRect/>
          </a:stretch>
        </p:blipFill>
        <p:spPr>
          <a:xfrm>
            <a:off x="8123592" y="2488153"/>
            <a:ext cx="4068408" cy="3491733"/>
          </a:xfrm>
          <a:prstGeom prst="rect">
            <a:avLst/>
          </a:prstGeom>
        </p:spPr>
      </p:pic>
    </p:spTree>
    <p:extLst>
      <p:ext uri="{BB962C8B-B14F-4D97-AF65-F5344CB8AC3E}">
        <p14:creationId xmlns:p14="http://schemas.microsoft.com/office/powerpoint/2010/main" val="1123842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그림 12" descr="텍스트, 도표, 지도이(가) 표시된 사진&#10;&#10;AI 생성 콘텐츠는 정확하지 않을 수 있습니다.">
            <a:extLst>
              <a:ext uri="{FF2B5EF4-FFF2-40B4-BE49-F238E27FC236}">
                <a16:creationId xmlns:a16="http://schemas.microsoft.com/office/drawing/2014/main" id="{55C412C0-0005-1D6F-85C6-271AFD3761CE}"/>
              </a:ext>
            </a:extLst>
          </p:cNvPr>
          <p:cNvPicPr>
            <a:picLocks noChangeAspect="1"/>
          </p:cNvPicPr>
          <p:nvPr/>
        </p:nvPicPr>
        <p:blipFill>
          <a:blip r:embed="rId2">
            <a:extLst>
              <a:ext uri="{28A0092B-C50C-407E-A947-70E740481C1C}">
                <a14:useLocalDpi xmlns:a14="http://schemas.microsoft.com/office/drawing/2010/main" val="0"/>
              </a:ext>
            </a:extLst>
          </a:blip>
          <a:srcRect l="-63" r="395" b="-2"/>
          <a:stretch>
            <a:fillRect/>
          </a:stretch>
        </p:blipFill>
        <p:spPr>
          <a:xfrm>
            <a:off x="406400" y="566068"/>
            <a:ext cx="7663536" cy="5747644"/>
          </a:xfrm>
          <a:prstGeom prst="rect">
            <a:avLst/>
          </a:prstGeom>
        </p:spPr>
      </p:pic>
      <p:cxnSp>
        <p:nvCxnSpPr>
          <p:cNvPr id="18" name="Straight Connector 17">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FFE2FF8-EB11-0593-A3EC-BA57B2FC590A}"/>
              </a:ext>
            </a:extLst>
          </p:cNvPr>
          <p:cNvSpPr txBox="1"/>
          <p:nvPr/>
        </p:nvSpPr>
        <p:spPr>
          <a:xfrm>
            <a:off x="8153400" y="2543364"/>
            <a:ext cx="3434180" cy="3599019"/>
          </a:xfrm>
          <a:prstGeom prst="rect">
            <a:avLst/>
          </a:prstGeom>
        </p:spPr>
        <p:txBody>
          <a:bodyPr vert="horz" lIns="91440" tIns="45720" rIns="91440" bIns="45720" rtlCol="0">
            <a:normAutofit/>
          </a:bodyPr>
          <a:lstStyle/>
          <a:p>
            <a:pPr indent="-228600" latinLnBrk="0">
              <a:lnSpc>
                <a:spcPct val="90000"/>
              </a:lnSpc>
              <a:spcAft>
                <a:spcPts val="600"/>
              </a:spcAft>
              <a:buFont typeface="Arial" panose="020B0604020202020204" pitchFamily="34" charset="0"/>
              <a:buChar char="•"/>
            </a:pPr>
            <a:r>
              <a:rPr lang="en-US" altLang="ko-KR" sz="2000" b="0" i="0">
                <a:effectLst/>
              </a:rPr>
              <a:t>CytoMAP is designed to extract quantitative information on cellular localization and composition within tissue regions, revealing how local cell microenvironments form global tissue structure, as well as allowing comparison of intra- and inter-sample tissue heterogeneity</a:t>
            </a:r>
            <a:endParaRPr lang="en-US" altLang="ko-KR" sz="2000"/>
          </a:p>
        </p:txBody>
      </p:sp>
    </p:spTree>
    <p:extLst>
      <p:ext uri="{BB962C8B-B14F-4D97-AF65-F5344CB8AC3E}">
        <p14:creationId xmlns:p14="http://schemas.microsoft.com/office/powerpoint/2010/main" val="2123604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EEBFBBF1-C630-DCA0-707B-19AE6DF9739C}"/>
              </a:ext>
            </a:extLst>
          </p:cNvPr>
          <p:cNvPicPr>
            <a:picLocks noChangeAspect="1"/>
          </p:cNvPicPr>
          <p:nvPr/>
        </p:nvPicPr>
        <p:blipFill>
          <a:blip r:embed="rId2"/>
          <a:stretch>
            <a:fillRect/>
          </a:stretch>
        </p:blipFill>
        <p:spPr>
          <a:xfrm>
            <a:off x="3142838" y="518706"/>
            <a:ext cx="5906324" cy="5820587"/>
          </a:xfrm>
          <a:prstGeom prst="rect">
            <a:avLst/>
          </a:prstGeom>
        </p:spPr>
      </p:pic>
    </p:spTree>
    <p:extLst>
      <p:ext uri="{BB962C8B-B14F-4D97-AF65-F5344CB8AC3E}">
        <p14:creationId xmlns:p14="http://schemas.microsoft.com/office/powerpoint/2010/main" val="2024972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23137940-B2DC-4D2E-730E-596DF56E66C2}"/>
              </a:ext>
            </a:extLst>
          </p:cNvPr>
          <p:cNvPicPr>
            <a:picLocks noChangeAspect="1"/>
          </p:cNvPicPr>
          <p:nvPr/>
        </p:nvPicPr>
        <p:blipFill>
          <a:blip r:embed="rId2"/>
          <a:stretch>
            <a:fillRect/>
          </a:stretch>
        </p:blipFill>
        <p:spPr>
          <a:xfrm>
            <a:off x="80433" y="744497"/>
            <a:ext cx="6460315" cy="4826000"/>
          </a:xfrm>
          <a:prstGeom prst="rect">
            <a:avLst/>
          </a:prstGeom>
        </p:spPr>
      </p:pic>
      <p:sp>
        <p:nvSpPr>
          <p:cNvPr id="6" name="TextBox 5">
            <a:extLst>
              <a:ext uri="{FF2B5EF4-FFF2-40B4-BE49-F238E27FC236}">
                <a16:creationId xmlns:a16="http://schemas.microsoft.com/office/drawing/2014/main" id="{1FAB2068-B90A-3575-31F3-F3F352FC7A4D}"/>
              </a:ext>
            </a:extLst>
          </p:cNvPr>
          <p:cNvSpPr txBox="1"/>
          <p:nvPr/>
        </p:nvSpPr>
        <p:spPr>
          <a:xfrm>
            <a:off x="2322631" y="428747"/>
            <a:ext cx="179734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altLang="ko-KR" dirty="0">
                <a:latin typeface="Arial" panose="020B0604020202020204" pitchFamily="34" charset="0"/>
                <a:cs typeface="Arial" panose="020B0604020202020204" pitchFamily="34" charset="0"/>
              </a:rPr>
              <a:t>inForm</a:t>
            </a:r>
            <a:endParaRPr lang="ko-KR" altLang="en-US" dirty="0">
              <a:latin typeface="Arial" panose="020B0604020202020204" pitchFamily="34" charset="0"/>
              <a:cs typeface="Arial" panose="020B0604020202020204" pitchFamily="34" charset="0"/>
            </a:endParaRPr>
          </a:p>
        </p:txBody>
      </p:sp>
      <p:sp>
        <p:nvSpPr>
          <p:cNvPr id="11" name="직사각형 10">
            <a:extLst>
              <a:ext uri="{FF2B5EF4-FFF2-40B4-BE49-F238E27FC236}">
                <a16:creationId xmlns:a16="http://schemas.microsoft.com/office/drawing/2014/main" id="{8274BFFD-9C65-FFB9-7100-76A8B33799E3}"/>
              </a:ext>
            </a:extLst>
          </p:cNvPr>
          <p:cNvSpPr/>
          <p:nvPr/>
        </p:nvSpPr>
        <p:spPr>
          <a:xfrm>
            <a:off x="3352800" y="4440767"/>
            <a:ext cx="2421467" cy="6399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F53E07D-C9CC-7CB5-3CD5-1A3214A61804}"/>
              </a:ext>
            </a:extLst>
          </p:cNvPr>
          <p:cNvSpPr txBox="1"/>
          <p:nvPr/>
        </p:nvSpPr>
        <p:spPr>
          <a:xfrm>
            <a:off x="3413007" y="3757312"/>
            <a:ext cx="2644894" cy="1323439"/>
          </a:xfrm>
          <a:prstGeom prst="rect">
            <a:avLst/>
          </a:prstGeom>
          <a:noFill/>
        </p:spPr>
        <p:txBody>
          <a:bodyPr wrap="square">
            <a:spAutoFit/>
          </a:bodyPr>
          <a:lstStyle/>
          <a:p>
            <a:r>
              <a:rPr lang="en-US" altLang="ko-KR" sz="2000" b="0" i="0" u="none" strike="noStrike" baseline="0" dirty="0">
                <a:solidFill>
                  <a:srgbClr val="000000"/>
                </a:solidFill>
                <a:latin typeface="Caecilia LT Std"/>
              </a:rPr>
              <a:t>To train the phenotype identification, </a:t>
            </a:r>
          </a:p>
          <a:p>
            <a:r>
              <a:rPr lang="en-US" altLang="ko-KR" sz="2000" b="0" i="0" u="none" strike="noStrike" baseline="0" dirty="0">
                <a:solidFill>
                  <a:srgbClr val="000000"/>
                </a:solidFill>
                <a:latin typeface="Caecilia LT Std"/>
              </a:rPr>
              <a:t>110 CD45+</a:t>
            </a:r>
          </a:p>
          <a:p>
            <a:r>
              <a:rPr lang="en-US" altLang="ko-KR" sz="2000" b="0" i="0" u="none" strike="noStrike" baseline="0" dirty="0">
                <a:solidFill>
                  <a:srgbClr val="000000"/>
                </a:solidFill>
                <a:latin typeface="Caecilia LT Std"/>
              </a:rPr>
              <a:t>and 110 other cells</a:t>
            </a:r>
            <a:endParaRPr lang="ko-KR" altLang="en-US" sz="5400" dirty="0"/>
          </a:p>
        </p:txBody>
      </p:sp>
      <p:cxnSp>
        <p:nvCxnSpPr>
          <p:cNvPr id="14" name="직선 화살표 연결선 13">
            <a:extLst>
              <a:ext uri="{FF2B5EF4-FFF2-40B4-BE49-F238E27FC236}">
                <a16:creationId xmlns:a16="http://schemas.microsoft.com/office/drawing/2014/main" id="{9F59AD91-D6CA-CE3F-817F-0E5F49A1D8E4}"/>
              </a:ext>
            </a:extLst>
          </p:cNvPr>
          <p:cNvCxnSpPr>
            <a:cxnSpLocks/>
            <a:endCxn id="15" idx="2"/>
          </p:cNvCxnSpPr>
          <p:nvPr/>
        </p:nvCxnSpPr>
        <p:spPr>
          <a:xfrm flipV="1">
            <a:off x="5774267" y="4183846"/>
            <a:ext cx="1432984" cy="5769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B34132C-48A8-06D3-9A78-8C70A181319C}"/>
              </a:ext>
            </a:extLst>
          </p:cNvPr>
          <p:cNvSpPr txBox="1"/>
          <p:nvPr/>
        </p:nvSpPr>
        <p:spPr>
          <a:xfrm>
            <a:off x="6134101" y="3814514"/>
            <a:ext cx="21463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dirty="0"/>
              <a:t>Manually Trained</a:t>
            </a:r>
            <a:endParaRPr lang="ko-KR" altLang="en-US" dirty="0"/>
          </a:p>
        </p:txBody>
      </p:sp>
      <p:sp>
        <p:nvSpPr>
          <p:cNvPr id="18" name="TextBox 17">
            <a:extLst>
              <a:ext uri="{FF2B5EF4-FFF2-40B4-BE49-F238E27FC236}">
                <a16:creationId xmlns:a16="http://schemas.microsoft.com/office/drawing/2014/main" id="{F7ED8E5F-9CD2-B0C5-F831-B50F0C8189C6}"/>
              </a:ext>
            </a:extLst>
          </p:cNvPr>
          <p:cNvSpPr txBox="1"/>
          <p:nvPr/>
        </p:nvSpPr>
        <p:spPr>
          <a:xfrm>
            <a:off x="7838369" y="2720320"/>
            <a:ext cx="4175621"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ko-KR" altLang="en-US" b="1" dirty="0"/>
              <a:t>이 후 해당 결과를 통해 </a:t>
            </a:r>
            <a:r>
              <a:rPr lang="en-US" altLang="ko-KR" b="1" dirty="0"/>
              <a:t>Spatial analysis</a:t>
            </a:r>
            <a:r>
              <a:rPr lang="ko-KR" altLang="en-US" b="1" dirty="0"/>
              <a:t>를 진행</a:t>
            </a:r>
            <a:r>
              <a:rPr lang="en-US" altLang="ko-KR" b="1" dirty="0"/>
              <a:t>.</a:t>
            </a:r>
            <a:endParaRPr lang="ko-KR" altLang="en-US" b="1" dirty="0"/>
          </a:p>
        </p:txBody>
      </p:sp>
    </p:spTree>
    <p:extLst>
      <p:ext uri="{BB962C8B-B14F-4D97-AF65-F5344CB8AC3E}">
        <p14:creationId xmlns:p14="http://schemas.microsoft.com/office/powerpoint/2010/main" val="994225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8E2E2E-8A73-8547-1538-500FFBD9032E}"/>
              </a:ext>
            </a:extLst>
          </p:cNvPr>
          <p:cNvSpPr txBox="1"/>
          <p:nvPr/>
        </p:nvSpPr>
        <p:spPr>
          <a:xfrm>
            <a:off x="485441" y="265162"/>
            <a:ext cx="464862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dirty="0">
                <a:latin typeface="Arial" panose="020B0604020202020204" pitchFamily="34" charset="0"/>
                <a:cs typeface="Arial" panose="020B0604020202020204" pitchFamily="34" charset="0"/>
              </a:rPr>
              <a:t>Results from Spatial Analysis</a:t>
            </a:r>
            <a:endParaRPr lang="ko-KR" alt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FA0FD1C-EE78-7486-EF06-15B41B1AB630}"/>
              </a:ext>
            </a:extLst>
          </p:cNvPr>
          <p:cNvSpPr txBox="1"/>
          <p:nvPr/>
        </p:nvSpPr>
        <p:spPr>
          <a:xfrm>
            <a:off x="359677" y="706096"/>
            <a:ext cx="7794421" cy="830997"/>
          </a:xfrm>
          <a:prstGeom prst="rect">
            <a:avLst/>
          </a:prstGeom>
          <a:noFill/>
        </p:spPr>
        <p:txBody>
          <a:bodyPr wrap="square">
            <a:spAutoFit/>
          </a:bodyPr>
          <a:lstStyle/>
          <a:p>
            <a:pPr rtl="0">
              <a:buFont typeface="Arial" panose="020B0604020202020204" pitchFamily="34" charset="0"/>
              <a:buChar char="•"/>
            </a:pPr>
            <a:r>
              <a:rPr lang="en-US" altLang="ko-KR" sz="1200" b="1" dirty="0">
                <a:effectLst/>
                <a:latin typeface="Arial" panose="020B0604020202020204" pitchFamily="34" charset="0"/>
                <a:cs typeface="Arial" panose="020B0604020202020204" pitchFamily="34" charset="0"/>
              </a:rPr>
              <a:t>Proximity:</a:t>
            </a:r>
            <a:r>
              <a:rPr lang="en-US" altLang="ko-KR" sz="1200" dirty="0">
                <a:effectLst/>
                <a:latin typeface="Arial" panose="020B0604020202020204" pitchFamily="34" charset="0"/>
                <a:cs typeface="Arial" panose="020B0604020202020204" pitchFamily="34" charset="0"/>
              </a:rPr>
              <a:t> How close are immune cells to tumor cells?</a:t>
            </a:r>
          </a:p>
          <a:p>
            <a:pPr rtl="0">
              <a:buFont typeface="Arial" panose="020B0604020202020204" pitchFamily="34" charset="0"/>
              <a:buChar char="•"/>
            </a:pPr>
            <a:r>
              <a:rPr lang="en-US" altLang="ko-KR" sz="1200" b="1" dirty="0">
                <a:effectLst/>
                <a:latin typeface="Arial" panose="020B0604020202020204" pitchFamily="34" charset="0"/>
                <a:cs typeface="Arial" panose="020B0604020202020204" pitchFamily="34" charset="0"/>
              </a:rPr>
              <a:t>Neighborhood:</a:t>
            </a:r>
            <a:r>
              <a:rPr lang="en-US" altLang="ko-KR" sz="1200" dirty="0">
                <a:effectLst/>
                <a:latin typeface="Arial" panose="020B0604020202020204" pitchFamily="34" charset="0"/>
                <a:cs typeface="Arial" panose="020B0604020202020204" pitchFamily="34" charset="0"/>
              </a:rPr>
              <a:t> Which cell types cluster together to form local communities?</a:t>
            </a:r>
          </a:p>
          <a:p>
            <a:pPr rtl="0">
              <a:buFont typeface="Arial" panose="020B0604020202020204" pitchFamily="34" charset="0"/>
              <a:buChar char="•"/>
            </a:pPr>
            <a:r>
              <a:rPr lang="en-US" altLang="ko-KR" sz="1200" b="1" dirty="0">
                <a:effectLst/>
                <a:latin typeface="Arial" panose="020B0604020202020204" pitchFamily="34" charset="0"/>
                <a:cs typeface="Arial" panose="020B0604020202020204" pitchFamily="34" charset="0"/>
              </a:rPr>
              <a:t>Infiltration Pattern:</a:t>
            </a:r>
            <a:r>
              <a:rPr lang="en-US" altLang="ko-KR" sz="1200" dirty="0">
                <a:effectLst/>
                <a:latin typeface="Arial" panose="020B0604020202020204" pitchFamily="34" charset="0"/>
                <a:cs typeface="Arial" panose="020B0604020202020204" pitchFamily="34" charset="0"/>
              </a:rPr>
              <a:t> Do immune cells infiltrate the tumor core, or are they restricted to the margins?</a:t>
            </a:r>
          </a:p>
          <a:p>
            <a:pPr rtl="0">
              <a:buFont typeface="Arial" panose="020B0604020202020204" pitchFamily="34" charset="0"/>
              <a:buChar char="•"/>
            </a:pPr>
            <a:r>
              <a:rPr lang="en-US" altLang="ko-KR" sz="1200" b="1" dirty="0">
                <a:effectLst/>
                <a:latin typeface="Arial" panose="020B0604020202020204" pitchFamily="34" charset="0"/>
                <a:cs typeface="Arial" panose="020B0604020202020204" pitchFamily="34" charset="0"/>
              </a:rPr>
              <a:t>Density Distribution:</a:t>
            </a:r>
            <a:r>
              <a:rPr lang="en-US" altLang="ko-KR" sz="1200" dirty="0">
                <a:effectLst/>
                <a:latin typeface="Arial" panose="020B0604020202020204" pitchFamily="34" charset="0"/>
                <a:cs typeface="Arial" panose="020B0604020202020204" pitchFamily="34" charset="0"/>
              </a:rPr>
              <a:t> Are specific cells enriched in certain regions, such as the epithelium versus the stroma?</a:t>
            </a:r>
          </a:p>
        </p:txBody>
      </p:sp>
      <p:pic>
        <p:nvPicPr>
          <p:cNvPr id="12" name="그림 11">
            <a:extLst>
              <a:ext uri="{FF2B5EF4-FFF2-40B4-BE49-F238E27FC236}">
                <a16:creationId xmlns:a16="http://schemas.microsoft.com/office/drawing/2014/main" id="{C8AA210D-F295-8E99-445E-CB0FFB8716B1}"/>
              </a:ext>
            </a:extLst>
          </p:cNvPr>
          <p:cNvPicPr>
            <a:picLocks noChangeAspect="1"/>
          </p:cNvPicPr>
          <p:nvPr/>
        </p:nvPicPr>
        <p:blipFill>
          <a:blip r:embed="rId2"/>
          <a:stretch>
            <a:fillRect/>
          </a:stretch>
        </p:blipFill>
        <p:spPr>
          <a:xfrm>
            <a:off x="395836" y="1608695"/>
            <a:ext cx="6417650" cy="4412609"/>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잉크 12">
                <a:extLst>
                  <a:ext uri="{FF2B5EF4-FFF2-40B4-BE49-F238E27FC236}">
                    <a16:creationId xmlns:a16="http://schemas.microsoft.com/office/drawing/2014/main" id="{6E8376D8-8C15-9761-6134-F6AD6E7F3D04}"/>
                  </a:ext>
                </a:extLst>
              </p14:cNvPr>
              <p14:cNvContentPartPr/>
              <p14:nvPr/>
            </p14:nvContentPartPr>
            <p14:xfrm>
              <a:off x="4433337" y="1782618"/>
              <a:ext cx="1580400" cy="4680"/>
            </p14:xfrm>
          </p:contentPart>
        </mc:Choice>
        <mc:Fallback xmlns="">
          <p:pic>
            <p:nvPicPr>
              <p:cNvPr id="13" name="잉크 12">
                <a:extLst>
                  <a:ext uri="{FF2B5EF4-FFF2-40B4-BE49-F238E27FC236}">
                    <a16:creationId xmlns:a16="http://schemas.microsoft.com/office/drawing/2014/main" id="{6E8376D8-8C15-9761-6134-F6AD6E7F3D04}"/>
                  </a:ext>
                </a:extLst>
              </p:cNvPr>
              <p:cNvPicPr/>
              <p:nvPr/>
            </p:nvPicPr>
            <p:blipFill>
              <a:blip r:embed="rId4"/>
              <a:stretch>
                <a:fillRect/>
              </a:stretch>
            </p:blipFill>
            <p:spPr>
              <a:xfrm>
                <a:off x="4415697" y="1746618"/>
                <a:ext cx="1616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잉크 13">
                <a:extLst>
                  <a:ext uri="{FF2B5EF4-FFF2-40B4-BE49-F238E27FC236}">
                    <a16:creationId xmlns:a16="http://schemas.microsoft.com/office/drawing/2014/main" id="{4D986370-5A52-2E56-2D85-E70314DC96A1}"/>
                  </a:ext>
                </a:extLst>
              </p14:cNvPr>
              <p14:cNvContentPartPr/>
              <p14:nvPr/>
            </p14:nvContentPartPr>
            <p14:xfrm>
              <a:off x="6362937" y="1795218"/>
              <a:ext cx="273240" cy="4680"/>
            </p14:xfrm>
          </p:contentPart>
        </mc:Choice>
        <mc:Fallback xmlns="">
          <p:pic>
            <p:nvPicPr>
              <p:cNvPr id="14" name="잉크 13">
                <a:extLst>
                  <a:ext uri="{FF2B5EF4-FFF2-40B4-BE49-F238E27FC236}">
                    <a16:creationId xmlns:a16="http://schemas.microsoft.com/office/drawing/2014/main" id="{4D986370-5A52-2E56-2D85-E70314DC96A1}"/>
                  </a:ext>
                </a:extLst>
              </p:cNvPr>
              <p:cNvPicPr/>
              <p:nvPr/>
            </p:nvPicPr>
            <p:blipFill>
              <a:blip r:embed="rId6"/>
              <a:stretch>
                <a:fillRect/>
              </a:stretch>
            </p:blipFill>
            <p:spPr>
              <a:xfrm>
                <a:off x="6344937" y="1759218"/>
                <a:ext cx="3088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잉크 14">
                <a:extLst>
                  <a:ext uri="{FF2B5EF4-FFF2-40B4-BE49-F238E27FC236}">
                    <a16:creationId xmlns:a16="http://schemas.microsoft.com/office/drawing/2014/main" id="{DDA1B058-40C3-16A1-F861-F67780BC46F6}"/>
                  </a:ext>
                </a:extLst>
              </p14:cNvPr>
              <p14:cNvContentPartPr/>
              <p14:nvPr/>
            </p14:nvContentPartPr>
            <p14:xfrm>
              <a:off x="591057" y="1970898"/>
              <a:ext cx="2008440" cy="21600"/>
            </p14:xfrm>
          </p:contentPart>
        </mc:Choice>
        <mc:Fallback xmlns="">
          <p:pic>
            <p:nvPicPr>
              <p:cNvPr id="15" name="잉크 14">
                <a:extLst>
                  <a:ext uri="{FF2B5EF4-FFF2-40B4-BE49-F238E27FC236}">
                    <a16:creationId xmlns:a16="http://schemas.microsoft.com/office/drawing/2014/main" id="{DDA1B058-40C3-16A1-F861-F67780BC46F6}"/>
                  </a:ext>
                </a:extLst>
              </p:cNvPr>
              <p:cNvPicPr/>
              <p:nvPr/>
            </p:nvPicPr>
            <p:blipFill>
              <a:blip r:embed="rId8"/>
              <a:stretch>
                <a:fillRect/>
              </a:stretch>
            </p:blipFill>
            <p:spPr>
              <a:xfrm>
                <a:off x="573417" y="1934898"/>
                <a:ext cx="20440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잉크 15">
                <a:extLst>
                  <a:ext uri="{FF2B5EF4-FFF2-40B4-BE49-F238E27FC236}">
                    <a16:creationId xmlns:a16="http://schemas.microsoft.com/office/drawing/2014/main" id="{5090C18F-E18A-2DE1-B2C4-970C95455DF5}"/>
                  </a:ext>
                </a:extLst>
              </p14:cNvPr>
              <p14:cNvContentPartPr/>
              <p14:nvPr/>
            </p14:nvContentPartPr>
            <p14:xfrm>
              <a:off x="3489777" y="1962618"/>
              <a:ext cx="1286280" cy="9720"/>
            </p14:xfrm>
          </p:contentPart>
        </mc:Choice>
        <mc:Fallback xmlns="">
          <p:pic>
            <p:nvPicPr>
              <p:cNvPr id="16" name="잉크 15">
                <a:extLst>
                  <a:ext uri="{FF2B5EF4-FFF2-40B4-BE49-F238E27FC236}">
                    <a16:creationId xmlns:a16="http://schemas.microsoft.com/office/drawing/2014/main" id="{5090C18F-E18A-2DE1-B2C4-970C95455DF5}"/>
                  </a:ext>
                </a:extLst>
              </p:cNvPr>
              <p:cNvPicPr/>
              <p:nvPr/>
            </p:nvPicPr>
            <p:blipFill>
              <a:blip r:embed="rId10"/>
              <a:stretch>
                <a:fillRect/>
              </a:stretch>
            </p:blipFill>
            <p:spPr>
              <a:xfrm>
                <a:off x="3471777" y="1926978"/>
                <a:ext cx="13219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잉크 16">
                <a:extLst>
                  <a:ext uri="{FF2B5EF4-FFF2-40B4-BE49-F238E27FC236}">
                    <a16:creationId xmlns:a16="http://schemas.microsoft.com/office/drawing/2014/main" id="{AE2AEC57-1636-BC5E-2CEB-CC9AC290F8A2}"/>
                  </a:ext>
                </a:extLst>
              </p14:cNvPr>
              <p14:cNvContentPartPr/>
              <p14:nvPr/>
            </p14:nvContentPartPr>
            <p14:xfrm>
              <a:off x="6287337" y="2000418"/>
              <a:ext cx="420120" cy="5040"/>
            </p14:xfrm>
          </p:contentPart>
        </mc:Choice>
        <mc:Fallback xmlns="">
          <p:pic>
            <p:nvPicPr>
              <p:cNvPr id="17" name="잉크 16">
                <a:extLst>
                  <a:ext uri="{FF2B5EF4-FFF2-40B4-BE49-F238E27FC236}">
                    <a16:creationId xmlns:a16="http://schemas.microsoft.com/office/drawing/2014/main" id="{AE2AEC57-1636-BC5E-2CEB-CC9AC290F8A2}"/>
                  </a:ext>
                </a:extLst>
              </p:cNvPr>
              <p:cNvPicPr/>
              <p:nvPr/>
            </p:nvPicPr>
            <p:blipFill>
              <a:blip r:embed="rId12"/>
              <a:stretch>
                <a:fillRect/>
              </a:stretch>
            </p:blipFill>
            <p:spPr>
              <a:xfrm>
                <a:off x="6269697" y="1964778"/>
                <a:ext cx="4557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잉크 18">
                <a:extLst>
                  <a:ext uri="{FF2B5EF4-FFF2-40B4-BE49-F238E27FC236}">
                    <a16:creationId xmlns:a16="http://schemas.microsoft.com/office/drawing/2014/main" id="{0E653E10-FDEB-AB02-54BA-50D85C2CF062}"/>
                  </a:ext>
                </a:extLst>
              </p14:cNvPr>
              <p14:cNvContentPartPr/>
              <p14:nvPr/>
            </p14:nvContentPartPr>
            <p14:xfrm>
              <a:off x="578457" y="2113458"/>
              <a:ext cx="6048360" cy="72720"/>
            </p14:xfrm>
          </p:contentPart>
        </mc:Choice>
        <mc:Fallback xmlns="">
          <p:pic>
            <p:nvPicPr>
              <p:cNvPr id="19" name="잉크 18">
                <a:extLst>
                  <a:ext uri="{FF2B5EF4-FFF2-40B4-BE49-F238E27FC236}">
                    <a16:creationId xmlns:a16="http://schemas.microsoft.com/office/drawing/2014/main" id="{0E653E10-FDEB-AB02-54BA-50D85C2CF062}"/>
                  </a:ext>
                </a:extLst>
              </p:cNvPr>
              <p:cNvPicPr/>
              <p:nvPr/>
            </p:nvPicPr>
            <p:blipFill>
              <a:blip r:embed="rId14"/>
              <a:stretch>
                <a:fillRect/>
              </a:stretch>
            </p:blipFill>
            <p:spPr>
              <a:xfrm>
                <a:off x="560817" y="2077818"/>
                <a:ext cx="60840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잉크 19">
                <a:extLst>
                  <a:ext uri="{FF2B5EF4-FFF2-40B4-BE49-F238E27FC236}">
                    <a16:creationId xmlns:a16="http://schemas.microsoft.com/office/drawing/2014/main" id="{BC4D5D02-8FE2-F327-CE42-75F9806826D4}"/>
                  </a:ext>
                </a:extLst>
              </p14:cNvPr>
              <p14:cNvContentPartPr/>
              <p14:nvPr/>
            </p14:nvContentPartPr>
            <p14:xfrm>
              <a:off x="511497" y="2302458"/>
              <a:ext cx="720720" cy="51120"/>
            </p14:xfrm>
          </p:contentPart>
        </mc:Choice>
        <mc:Fallback xmlns="">
          <p:pic>
            <p:nvPicPr>
              <p:cNvPr id="20" name="잉크 19">
                <a:extLst>
                  <a:ext uri="{FF2B5EF4-FFF2-40B4-BE49-F238E27FC236}">
                    <a16:creationId xmlns:a16="http://schemas.microsoft.com/office/drawing/2014/main" id="{BC4D5D02-8FE2-F327-CE42-75F9806826D4}"/>
                  </a:ext>
                </a:extLst>
              </p:cNvPr>
              <p:cNvPicPr/>
              <p:nvPr/>
            </p:nvPicPr>
            <p:blipFill>
              <a:blip r:embed="rId16"/>
              <a:stretch>
                <a:fillRect/>
              </a:stretch>
            </p:blipFill>
            <p:spPr>
              <a:xfrm>
                <a:off x="493497" y="2266458"/>
                <a:ext cx="756360" cy="122760"/>
              </a:xfrm>
              <a:prstGeom prst="rect">
                <a:avLst/>
              </a:prstGeom>
            </p:spPr>
          </p:pic>
        </mc:Fallback>
      </mc:AlternateContent>
      <p:sp>
        <p:nvSpPr>
          <p:cNvPr id="25" name="TextBox 24">
            <a:extLst>
              <a:ext uri="{FF2B5EF4-FFF2-40B4-BE49-F238E27FC236}">
                <a16:creationId xmlns:a16="http://schemas.microsoft.com/office/drawing/2014/main" id="{B7090C1F-91A2-6374-44A3-DFD18A870D0D}"/>
              </a:ext>
            </a:extLst>
          </p:cNvPr>
          <p:cNvSpPr txBox="1"/>
          <p:nvPr/>
        </p:nvSpPr>
        <p:spPr>
          <a:xfrm>
            <a:off x="187705" y="6162424"/>
            <a:ext cx="10353062" cy="30777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ko-KR" sz="1400" dirty="0"/>
              <a:t>Spatial Immunophenotyping from Whole-Slide Multiplexed Tissue Imaging Using Convolutional Neural Networks,2024</a:t>
            </a:r>
          </a:p>
        </p:txBody>
      </p:sp>
      <mc:AlternateContent xmlns:mc="http://schemas.openxmlformats.org/markup-compatibility/2006" xmlns:p14="http://schemas.microsoft.com/office/powerpoint/2010/main">
        <mc:Choice Requires="p14">
          <p:contentPart p14:bwMode="auto" r:id="rId17">
            <p14:nvContentPartPr>
              <p14:cNvPr id="47" name="잉크 46">
                <a:extLst>
                  <a:ext uri="{FF2B5EF4-FFF2-40B4-BE49-F238E27FC236}">
                    <a16:creationId xmlns:a16="http://schemas.microsoft.com/office/drawing/2014/main" id="{5E334BDB-18F6-7A93-B06E-621A151A0FD9}"/>
                  </a:ext>
                </a:extLst>
              </p14:cNvPr>
              <p14:cNvContentPartPr/>
              <p14:nvPr/>
            </p14:nvContentPartPr>
            <p14:xfrm>
              <a:off x="1937457" y="2503698"/>
              <a:ext cx="1540080" cy="17280"/>
            </p14:xfrm>
          </p:contentPart>
        </mc:Choice>
        <mc:Fallback xmlns="">
          <p:pic>
            <p:nvPicPr>
              <p:cNvPr id="47" name="잉크 46">
                <a:extLst>
                  <a:ext uri="{FF2B5EF4-FFF2-40B4-BE49-F238E27FC236}">
                    <a16:creationId xmlns:a16="http://schemas.microsoft.com/office/drawing/2014/main" id="{5E334BDB-18F6-7A93-B06E-621A151A0FD9}"/>
                  </a:ext>
                </a:extLst>
              </p:cNvPr>
              <p:cNvPicPr/>
              <p:nvPr/>
            </p:nvPicPr>
            <p:blipFill>
              <a:blip r:embed="rId18"/>
              <a:stretch>
                <a:fillRect/>
              </a:stretch>
            </p:blipFill>
            <p:spPr>
              <a:xfrm>
                <a:off x="1919457" y="2468058"/>
                <a:ext cx="15757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8" name="잉크 47">
                <a:extLst>
                  <a:ext uri="{FF2B5EF4-FFF2-40B4-BE49-F238E27FC236}">
                    <a16:creationId xmlns:a16="http://schemas.microsoft.com/office/drawing/2014/main" id="{17EC292D-1BF4-6DAE-6575-15892BAA8590}"/>
                  </a:ext>
                </a:extLst>
              </p14:cNvPr>
              <p14:cNvContentPartPr/>
              <p14:nvPr/>
            </p14:nvContentPartPr>
            <p14:xfrm>
              <a:off x="3669777" y="2640498"/>
              <a:ext cx="2983680" cy="43920"/>
            </p14:xfrm>
          </p:contentPart>
        </mc:Choice>
        <mc:Fallback xmlns="">
          <p:pic>
            <p:nvPicPr>
              <p:cNvPr id="48" name="잉크 47">
                <a:extLst>
                  <a:ext uri="{FF2B5EF4-FFF2-40B4-BE49-F238E27FC236}">
                    <a16:creationId xmlns:a16="http://schemas.microsoft.com/office/drawing/2014/main" id="{17EC292D-1BF4-6DAE-6575-15892BAA8590}"/>
                  </a:ext>
                </a:extLst>
              </p:cNvPr>
              <p:cNvPicPr/>
              <p:nvPr/>
            </p:nvPicPr>
            <p:blipFill>
              <a:blip r:embed="rId20"/>
              <a:stretch>
                <a:fillRect/>
              </a:stretch>
            </p:blipFill>
            <p:spPr>
              <a:xfrm>
                <a:off x="3652137" y="2604858"/>
                <a:ext cx="30193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9" name="잉크 48">
                <a:extLst>
                  <a:ext uri="{FF2B5EF4-FFF2-40B4-BE49-F238E27FC236}">
                    <a16:creationId xmlns:a16="http://schemas.microsoft.com/office/drawing/2014/main" id="{0181AA69-5E21-3AAC-E091-0C0AA858672D}"/>
                  </a:ext>
                </a:extLst>
              </p14:cNvPr>
              <p14:cNvContentPartPr/>
              <p14:nvPr/>
            </p14:nvContentPartPr>
            <p14:xfrm>
              <a:off x="524097" y="2834898"/>
              <a:ext cx="6102000" cy="80280"/>
            </p14:xfrm>
          </p:contentPart>
        </mc:Choice>
        <mc:Fallback xmlns="">
          <p:pic>
            <p:nvPicPr>
              <p:cNvPr id="49" name="잉크 48">
                <a:extLst>
                  <a:ext uri="{FF2B5EF4-FFF2-40B4-BE49-F238E27FC236}">
                    <a16:creationId xmlns:a16="http://schemas.microsoft.com/office/drawing/2014/main" id="{0181AA69-5E21-3AAC-E091-0C0AA858672D}"/>
                  </a:ext>
                </a:extLst>
              </p:cNvPr>
              <p:cNvPicPr/>
              <p:nvPr/>
            </p:nvPicPr>
            <p:blipFill>
              <a:blip r:embed="rId22"/>
              <a:stretch>
                <a:fillRect/>
              </a:stretch>
            </p:blipFill>
            <p:spPr>
              <a:xfrm>
                <a:off x="506457" y="2798898"/>
                <a:ext cx="61376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0" name="잉크 49">
                <a:extLst>
                  <a:ext uri="{FF2B5EF4-FFF2-40B4-BE49-F238E27FC236}">
                    <a16:creationId xmlns:a16="http://schemas.microsoft.com/office/drawing/2014/main" id="{ABF92AFE-E293-0C27-A19B-5040F8E3588F}"/>
                  </a:ext>
                </a:extLst>
              </p14:cNvPr>
              <p14:cNvContentPartPr/>
              <p14:nvPr/>
            </p14:nvContentPartPr>
            <p14:xfrm>
              <a:off x="494937" y="3019578"/>
              <a:ext cx="1516320" cy="25920"/>
            </p14:xfrm>
          </p:contentPart>
        </mc:Choice>
        <mc:Fallback xmlns="">
          <p:pic>
            <p:nvPicPr>
              <p:cNvPr id="50" name="잉크 49">
                <a:extLst>
                  <a:ext uri="{FF2B5EF4-FFF2-40B4-BE49-F238E27FC236}">
                    <a16:creationId xmlns:a16="http://schemas.microsoft.com/office/drawing/2014/main" id="{ABF92AFE-E293-0C27-A19B-5040F8E3588F}"/>
                  </a:ext>
                </a:extLst>
              </p:cNvPr>
              <p:cNvPicPr/>
              <p:nvPr/>
            </p:nvPicPr>
            <p:blipFill>
              <a:blip r:embed="rId24"/>
              <a:stretch>
                <a:fillRect/>
              </a:stretch>
            </p:blipFill>
            <p:spPr>
              <a:xfrm>
                <a:off x="476937" y="2983578"/>
                <a:ext cx="1551960" cy="97560"/>
              </a:xfrm>
              <a:prstGeom prst="rect">
                <a:avLst/>
              </a:prstGeom>
            </p:spPr>
          </p:pic>
        </mc:Fallback>
      </mc:AlternateContent>
      <p:sp>
        <p:nvSpPr>
          <p:cNvPr id="58" name="TextBox 57">
            <a:extLst>
              <a:ext uri="{FF2B5EF4-FFF2-40B4-BE49-F238E27FC236}">
                <a16:creationId xmlns:a16="http://schemas.microsoft.com/office/drawing/2014/main" id="{4D03DF6A-95B4-8150-993E-3445653510A6}"/>
              </a:ext>
            </a:extLst>
          </p:cNvPr>
          <p:cNvSpPr txBox="1"/>
          <p:nvPr/>
        </p:nvSpPr>
        <p:spPr>
          <a:xfrm>
            <a:off x="7035917" y="2018811"/>
            <a:ext cx="21463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dirty="0"/>
              <a:t>WSI</a:t>
            </a:r>
            <a:r>
              <a:rPr lang="ko-KR" altLang="en-US" dirty="0"/>
              <a:t> 분석의 필요성</a:t>
            </a:r>
          </a:p>
        </p:txBody>
      </p:sp>
      <p:cxnSp>
        <p:nvCxnSpPr>
          <p:cNvPr id="59" name="직선 화살표 연결선 58">
            <a:extLst>
              <a:ext uri="{FF2B5EF4-FFF2-40B4-BE49-F238E27FC236}">
                <a16:creationId xmlns:a16="http://schemas.microsoft.com/office/drawing/2014/main" id="{CF91D8EA-5224-BF3D-BA6A-581966D5AAF6}"/>
              </a:ext>
            </a:extLst>
          </p:cNvPr>
          <p:cNvCxnSpPr>
            <a:cxnSpLocks/>
            <a:endCxn id="58" idx="0"/>
          </p:cNvCxnSpPr>
          <p:nvPr/>
        </p:nvCxnSpPr>
        <p:spPr>
          <a:xfrm>
            <a:off x="6746766" y="1948251"/>
            <a:ext cx="1362301" cy="705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1157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11CCB0-0BEF-AC9F-C263-8F50BD749AE8}"/>
              </a:ext>
            </a:extLst>
          </p:cNvPr>
          <p:cNvSpPr txBox="1"/>
          <p:nvPr/>
        </p:nvSpPr>
        <p:spPr>
          <a:xfrm>
            <a:off x="540042" y="375137"/>
            <a:ext cx="10583760" cy="64633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ko-KR" altLang="en-US" dirty="0" err="1"/>
              <a:t>Artificial</a:t>
            </a:r>
            <a:r>
              <a:rPr lang="ko-KR" altLang="en-US" dirty="0"/>
              <a:t> </a:t>
            </a:r>
            <a:r>
              <a:rPr lang="ko-KR" altLang="en-US" dirty="0" err="1"/>
              <a:t>intelligence-based</a:t>
            </a:r>
            <a:r>
              <a:rPr lang="ko-KR" altLang="en-US" dirty="0"/>
              <a:t> </a:t>
            </a:r>
            <a:r>
              <a:rPr lang="ko-KR" altLang="en-US" dirty="0" err="1"/>
              <a:t>tissue</a:t>
            </a:r>
            <a:r>
              <a:rPr lang="ko-KR" altLang="en-US" dirty="0"/>
              <a:t> </a:t>
            </a:r>
            <a:r>
              <a:rPr lang="ko-KR" altLang="en-US" dirty="0" err="1"/>
              <a:t>segmentation</a:t>
            </a:r>
            <a:r>
              <a:rPr lang="ko-KR" altLang="en-US" dirty="0"/>
              <a:t> and </a:t>
            </a:r>
            <a:r>
              <a:rPr lang="ko-KR" altLang="en-US" dirty="0" err="1"/>
              <a:t>cellidentification</a:t>
            </a:r>
            <a:r>
              <a:rPr lang="ko-KR" altLang="en-US" dirty="0"/>
              <a:t> </a:t>
            </a:r>
            <a:r>
              <a:rPr lang="ko-KR" altLang="en-US" dirty="0" err="1"/>
              <a:t>in</a:t>
            </a:r>
            <a:r>
              <a:rPr lang="ko-KR" altLang="en-US" dirty="0"/>
              <a:t> </a:t>
            </a:r>
            <a:r>
              <a:rPr lang="ko-KR" altLang="en-US" dirty="0" err="1"/>
              <a:t>multiplex-stained</a:t>
            </a:r>
            <a:r>
              <a:rPr lang="ko-KR" altLang="en-US" dirty="0"/>
              <a:t> </a:t>
            </a:r>
            <a:r>
              <a:rPr lang="ko-KR" altLang="en-US" dirty="0" err="1"/>
              <a:t>histologicalendometriosis</a:t>
            </a:r>
            <a:r>
              <a:rPr lang="ko-KR" altLang="en-US" dirty="0"/>
              <a:t> </a:t>
            </a:r>
            <a:r>
              <a:rPr lang="ko-KR" altLang="en-US" dirty="0" err="1"/>
              <a:t>sections</a:t>
            </a:r>
            <a:r>
              <a:rPr lang="en-US" altLang="ko-KR" dirty="0"/>
              <a:t>,  2024 </a:t>
            </a:r>
            <a:r>
              <a:rPr lang="it-IT" altLang="ko-KR" i="1" dirty="0"/>
              <a:t>Human Reproduction</a:t>
            </a:r>
            <a:r>
              <a:rPr lang="it-IT" altLang="ko-KR" dirty="0"/>
              <a:t>(</a:t>
            </a:r>
            <a:r>
              <a:rPr lang="en-US" altLang="ko-KR" dirty="0"/>
              <a:t>IF:6.4), </a:t>
            </a:r>
            <a:endParaRPr lang="ko-KR" altLang="en-US" i="1" dirty="0"/>
          </a:p>
        </p:txBody>
      </p:sp>
      <p:sp>
        <p:nvSpPr>
          <p:cNvPr id="9" name="TextBox 8">
            <a:extLst>
              <a:ext uri="{FF2B5EF4-FFF2-40B4-BE49-F238E27FC236}">
                <a16:creationId xmlns:a16="http://schemas.microsoft.com/office/drawing/2014/main" id="{EA39BF24-D334-1FFF-D505-5AF67B2E605C}"/>
              </a:ext>
            </a:extLst>
          </p:cNvPr>
          <p:cNvSpPr txBox="1"/>
          <p:nvPr/>
        </p:nvSpPr>
        <p:spPr>
          <a:xfrm>
            <a:off x="6269880" y="1837733"/>
            <a:ext cx="6065486" cy="1015663"/>
          </a:xfrm>
          <a:prstGeom prst="rect">
            <a:avLst/>
          </a:prstGeom>
          <a:noFill/>
        </p:spPr>
        <p:txBody>
          <a:bodyPr wrap="square">
            <a:spAutoFit/>
          </a:bodyPr>
          <a:lstStyle/>
          <a:p>
            <a:pPr marL="285750" indent="-285750">
              <a:buFont typeface="Arial" panose="020B0604020202020204" pitchFamily="34" charset="0"/>
              <a:buChar char="•"/>
            </a:pPr>
            <a:r>
              <a:rPr lang="ko-KR" altLang="en-US" sz="1200" b="1" dirty="0"/>
              <a:t>자궁내막증 분석을 위한 맞춤형 </a:t>
            </a:r>
            <a:r>
              <a:rPr lang="en-US" altLang="ko-KR" sz="1200" b="1" dirty="0"/>
              <a:t>7-Plex </a:t>
            </a:r>
            <a:r>
              <a:rPr lang="ko-KR" altLang="en-US" sz="1200" b="1" dirty="0"/>
              <a:t>패널 개발</a:t>
            </a:r>
            <a:endParaRPr lang="en-US" altLang="ko-KR" sz="1200" b="1" dirty="0"/>
          </a:p>
          <a:p>
            <a:pPr marL="285750" indent="-285750">
              <a:buFont typeface="Arial" panose="020B0604020202020204" pitchFamily="34" charset="0"/>
              <a:buChar char="•"/>
            </a:pPr>
            <a:r>
              <a:rPr lang="ko-KR" altLang="en-US" sz="1200" b="1" dirty="0"/>
              <a:t>두 가지 </a:t>
            </a:r>
            <a:r>
              <a:rPr lang="en-US" altLang="ko-KR" sz="1200" b="1" dirty="0"/>
              <a:t>AI </a:t>
            </a:r>
            <a:r>
              <a:rPr lang="ko-KR" altLang="en-US" sz="1200" b="1" dirty="0"/>
              <a:t>분석법 비교</a:t>
            </a:r>
            <a:r>
              <a:rPr lang="en-US" altLang="ko-KR" sz="1200" b="1" dirty="0"/>
              <a:t>: </a:t>
            </a:r>
            <a:r>
              <a:rPr lang="ko-KR" altLang="en-US" sz="1200" b="1" dirty="0" err="1"/>
              <a:t>머신러닝</a:t>
            </a:r>
            <a:r>
              <a:rPr lang="en-US" altLang="ko-KR" sz="1200" b="1" dirty="0"/>
              <a:t>(ML) vs. </a:t>
            </a:r>
            <a:r>
              <a:rPr lang="ko-KR" altLang="en-US" sz="1200" b="1" dirty="0"/>
              <a:t>딥러닝</a:t>
            </a:r>
            <a:r>
              <a:rPr lang="en-US" altLang="ko-KR" sz="1200" b="1" dirty="0"/>
              <a:t>(DL)</a:t>
            </a:r>
            <a:endParaRPr lang="ko-KR" altLang="en-US" sz="1200" dirty="0"/>
          </a:p>
          <a:p>
            <a:pPr marL="285750" indent="-285750">
              <a:buFont typeface="Arial" panose="020B0604020202020204" pitchFamily="34" charset="0"/>
              <a:buChar char="•"/>
            </a:pPr>
            <a:r>
              <a:rPr lang="ko-KR" altLang="en-US" sz="1200" b="1" dirty="0"/>
              <a:t>조직 구조 분할 </a:t>
            </a:r>
            <a:r>
              <a:rPr lang="en-US" altLang="ko-KR" sz="1200" b="1" dirty="0"/>
              <a:t>(Tissue Segmentation): </a:t>
            </a:r>
            <a:r>
              <a:rPr lang="ko-KR" altLang="en-US" sz="1200" b="1" dirty="0" err="1"/>
              <a:t>머신러닝</a:t>
            </a:r>
            <a:r>
              <a:rPr lang="en-US" altLang="ko-KR" sz="1200" b="1" dirty="0"/>
              <a:t>(ML) </a:t>
            </a:r>
            <a:r>
              <a:rPr lang="ko-KR" altLang="en-US" sz="1200" b="1" dirty="0"/>
              <a:t>방식의 우수성 확인</a:t>
            </a:r>
            <a:endParaRPr lang="ko-KR" altLang="en-US" sz="1200" dirty="0"/>
          </a:p>
          <a:p>
            <a:pPr marL="285750" indent="-285750">
              <a:buFont typeface="Arial" panose="020B0604020202020204" pitchFamily="34" charset="0"/>
              <a:buChar char="•"/>
            </a:pPr>
            <a:r>
              <a:rPr lang="ko-KR" altLang="en-US" sz="1200" b="1" dirty="0"/>
              <a:t>개별 세포 식별 </a:t>
            </a:r>
            <a:r>
              <a:rPr lang="en-US" altLang="ko-KR" sz="1200" b="1" dirty="0"/>
              <a:t>(Cell Identification): </a:t>
            </a:r>
            <a:r>
              <a:rPr lang="ko-KR" altLang="en-US" sz="1200" b="1" dirty="0"/>
              <a:t>딥러닝</a:t>
            </a:r>
            <a:r>
              <a:rPr lang="en-US" altLang="ko-KR" sz="1200" b="1" dirty="0"/>
              <a:t>(DL) </a:t>
            </a:r>
            <a:r>
              <a:rPr lang="ko-KR" altLang="en-US" sz="1200" b="1" dirty="0"/>
              <a:t>방식의 압도적 우위</a:t>
            </a:r>
            <a:endParaRPr lang="ko-KR" altLang="en-US" sz="1200" dirty="0"/>
          </a:p>
          <a:p>
            <a:r>
              <a:rPr lang="en-US" altLang="ko-KR" sz="1200" b="1" dirty="0"/>
              <a:t>==&gt;</a:t>
            </a:r>
            <a:r>
              <a:rPr lang="ko-KR" altLang="en-US" sz="1200" b="1" dirty="0"/>
              <a:t>최종 결론</a:t>
            </a:r>
            <a:r>
              <a:rPr lang="en-US" altLang="ko-KR" sz="1200" b="1" dirty="0"/>
              <a:t>: '</a:t>
            </a:r>
            <a:r>
              <a:rPr lang="ko-KR" altLang="en-US" sz="1200" b="1" dirty="0"/>
              <a:t>하이브리드</a:t>
            </a:r>
            <a:r>
              <a:rPr lang="en-US" altLang="ko-KR" sz="1200" b="1" dirty="0"/>
              <a:t>(Hybrid) AI </a:t>
            </a:r>
            <a:r>
              <a:rPr lang="ko-KR" altLang="en-US" sz="1200" b="1" dirty="0"/>
              <a:t>접근법</a:t>
            </a:r>
            <a:r>
              <a:rPr lang="en-US" altLang="ko-KR" sz="1200" b="1" dirty="0"/>
              <a:t>'</a:t>
            </a:r>
            <a:r>
              <a:rPr lang="ko-KR" altLang="en-US" sz="1200" b="1" dirty="0"/>
              <a:t>이 최적의 전략</a:t>
            </a:r>
            <a:r>
              <a:rPr lang="en-US" altLang="ko-KR" sz="1200" b="1" dirty="0"/>
              <a:t>]</a:t>
            </a:r>
            <a:endParaRPr lang="ko-KR" altLang="en-US" sz="1200" dirty="0"/>
          </a:p>
        </p:txBody>
      </p:sp>
      <p:sp>
        <p:nvSpPr>
          <p:cNvPr id="11" name="TextBox 10">
            <a:extLst>
              <a:ext uri="{FF2B5EF4-FFF2-40B4-BE49-F238E27FC236}">
                <a16:creationId xmlns:a16="http://schemas.microsoft.com/office/drawing/2014/main" id="{A87289BF-81EA-381E-9DFD-191EF06AB946}"/>
              </a:ext>
            </a:extLst>
          </p:cNvPr>
          <p:cNvSpPr txBox="1"/>
          <p:nvPr/>
        </p:nvSpPr>
        <p:spPr>
          <a:xfrm>
            <a:off x="6506633" y="1329869"/>
            <a:ext cx="5277297" cy="36933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ko-KR" altLang="en-US" dirty="0"/>
              <a:t>MAIN RESULTS AND THE ROLE OF CHANCE</a:t>
            </a:r>
          </a:p>
        </p:txBody>
      </p:sp>
      <p:pic>
        <p:nvPicPr>
          <p:cNvPr id="14" name="그림 13">
            <a:extLst>
              <a:ext uri="{FF2B5EF4-FFF2-40B4-BE49-F238E27FC236}">
                <a16:creationId xmlns:a16="http://schemas.microsoft.com/office/drawing/2014/main" id="{CA4E415C-5FF0-7FB4-07DE-8933C11AF998}"/>
              </a:ext>
            </a:extLst>
          </p:cNvPr>
          <p:cNvPicPr>
            <a:picLocks noChangeAspect="1"/>
          </p:cNvPicPr>
          <p:nvPr/>
        </p:nvPicPr>
        <p:blipFill>
          <a:blip r:embed="rId2"/>
          <a:stretch>
            <a:fillRect/>
          </a:stretch>
        </p:blipFill>
        <p:spPr>
          <a:xfrm>
            <a:off x="254881" y="1225658"/>
            <a:ext cx="6065486" cy="5128862"/>
          </a:xfrm>
          <a:prstGeom prst="rect">
            <a:avLst/>
          </a:prstGeom>
        </p:spPr>
      </p:pic>
      <p:pic>
        <p:nvPicPr>
          <p:cNvPr id="16" name="그림 15">
            <a:extLst>
              <a:ext uri="{FF2B5EF4-FFF2-40B4-BE49-F238E27FC236}">
                <a16:creationId xmlns:a16="http://schemas.microsoft.com/office/drawing/2014/main" id="{37DE3E6D-EC6C-F97D-468D-F1FAEE84D0CA}"/>
              </a:ext>
            </a:extLst>
          </p:cNvPr>
          <p:cNvPicPr>
            <a:picLocks noChangeAspect="1"/>
          </p:cNvPicPr>
          <p:nvPr/>
        </p:nvPicPr>
        <p:blipFill>
          <a:blip r:embed="rId3"/>
          <a:stretch>
            <a:fillRect/>
          </a:stretch>
        </p:blipFill>
        <p:spPr>
          <a:xfrm>
            <a:off x="6858126" y="2935938"/>
            <a:ext cx="3949952" cy="3336040"/>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잉크 19">
                <a:extLst>
                  <a:ext uri="{FF2B5EF4-FFF2-40B4-BE49-F238E27FC236}">
                    <a16:creationId xmlns:a16="http://schemas.microsoft.com/office/drawing/2014/main" id="{82F38D3D-DC23-DF49-554C-777CC54D8605}"/>
                  </a:ext>
                </a:extLst>
              </p14:cNvPr>
              <p14:cNvContentPartPr/>
              <p14:nvPr/>
            </p14:nvContentPartPr>
            <p14:xfrm>
              <a:off x="2298720" y="1803173"/>
              <a:ext cx="798480" cy="34560"/>
            </p14:xfrm>
          </p:contentPart>
        </mc:Choice>
        <mc:Fallback xmlns="">
          <p:pic>
            <p:nvPicPr>
              <p:cNvPr id="20" name="잉크 19">
                <a:extLst>
                  <a:ext uri="{FF2B5EF4-FFF2-40B4-BE49-F238E27FC236}">
                    <a16:creationId xmlns:a16="http://schemas.microsoft.com/office/drawing/2014/main" id="{82F38D3D-DC23-DF49-554C-777CC54D8605}"/>
                  </a:ext>
                </a:extLst>
              </p:cNvPr>
              <p:cNvPicPr/>
              <p:nvPr/>
            </p:nvPicPr>
            <p:blipFill>
              <a:blip r:embed="rId5"/>
              <a:stretch>
                <a:fillRect/>
              </a:stretch>
            </p:blipFill>
            <p:spPr>
              <a:xfrm>
                <a:off x="2280720" y="1767173"/>
                <a:ext cx="8341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잉크 21">
                <a:extLst>
                  <a:ext uri="{FF2B5EF4-FFF2-40B4-BE49-F238E27FC236}">
                    <a16:creationId xmlns:a16="http://schemas.microsoft.com/office/drawing/2014/main" id="{14625046-B0F3-030A-7E6F-DE15628129E6}"/>
                  </a:ext>
                </a:extLst>
              </p14:cNvPr>
              <p14:cNvContentPartPr/>
              <p14:nvPr/>
            </p14:nvContentPartPr>
            <p14:xfrm>
              <a:off x="3102600" y="1803173"/>
              <a:ext cx="3167280" cy="720"/>
            </p14:xfrm>
          </p:contentPart>
        </mc:Choice>
        <mc:Fallback xmlns="">
          <p:pic>
            <p:nvPicPr>
              <p:cNvPr id="22" name="잉크 21">
                <a:extLst>
                  <a:ext uri="{FF2B5EF4-FFF2-40B4-BE49-F238E27FC236}">
                    <a16:creationId xmlns:a16="http://schemas.microsoft.com/office/drawing/2014/main" id="{14625046-B0F3-030A-7E6F-DE15628129E6}"/>
                  </a:ext>
                </a:extLst>
              </p:cNvPr>
              <p:cNvPicPr/>
              <p:nvPr/>
            </p:nvPicPr>
            <p:blipFill>
              <a:blip r:embed="rId7"/>
              <a:stretch>
                <a:fillRect/>
              </a:stretch>
            </p:blipFill>
            <p:spPr>
              <a:xfrm>
                <a:off x="3084960" y="1731173"/>
                <a:ext cx="3202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잉크 23">
                <a:extLst>
                  <a:ext uri="{FF2B5EF4-FFF2-40B4-BE49-F238E27FC236}">
                    <a16:creationId xmlns:a16="http://schemas.microsoft.com/office/drawing/2014/main" id="{992FC17C-2AF2-C4EC-CFE6-42126A409764}"/>
                  </a:ext>
                </a:extLst>
              </p14:cNvPr>
              <p14:cNvContentPartPr/>
              <p14:nvPr/>
            </p14:nvContentPartPr>
            <p14:xfrm>
              <a:off x="423120" y="1917653"/>
              <a:ext cx="4373280" cy="720"/>
            </p14:xfrm>
          </p:contentPart>
        </mc:Choice>
        <mc:Fallback xmlns="">
          <p:pic>
            <p:nvPicPr>
              <p:cNvPr id="24" name="잉크 23">
                <a:extLst>
                  <a:ext uri="{FF2B5EF4-FFF2-40B4-BE49-F238E27FC236}">
                    <a16:creationId xmlns:a16="http://schemas.microsoft.com/office/drawing/2014/main" id="{992FC17C-2AF2-C4EC-CFE6-42126A409764}"/>
                  </a:ext>
                </a:extLst>
              </p:cNvPr>
              <p:cNvPicPr/>
              <p:nvPr/>
            </p:nvPicPr>
            <p:blipFill>
              <a:blip r:embed="rId9"/>
              <a:stretch>
                <a:fillRect/>
              </a:stretch>
            </p:blipFill>
            <p:spPr>
              <a:xfrm>
                <a:off x="405120" y="1845653"/>
                <a:ext cx="4408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잉크 24">
                <a:extLst>
                  <a:ext uri="{FF2B5EF4-FFF2-40B4-BE49-F238E27FC236}">
                    <a16:creationId xmlns:a16="http://schemas.microsoft.com/office/drawing/2014/main" id="{F586FF87-19F2-966B-2067-4F95A788C9FC}"/>
                  </a:ext>
                </a:extLst>
              </p14:cNvPr>
              <p14:cNvContentPartPr/>
              <p14:nvPr/>
            </p14:nvContentPartPr>
            <p14:xfrm>
              <a:off x="4465920" y="3220493"/>
              <a:ext cx="1512000" cy="18360"/>
            </p14:xfrm>
          </p:contentPart>
        </mc:Choice>
        <mc:Fallback xmlns="">
          <p:pic>
            <p:nvPicPr>
              <p:cNvPr id="25" name="잉크 24">
                <a:extLst>
                  <a:ext uri="{FF2B5EF4-FFF2-40B4-BE49-F238E27FC236}">
                    <a16:creationId xmlns:a16="http://schemas.microsoft.com/office/drawing/2014/main" id="{F586FF87-19F2-966B-2067-4F95A788C9FC}"/>
                  </a:ext>
                </a:extLst>
              </p:cNvPr>
              <p:cNvPicPr/>
              <p:nvPr/>
            </p:nvPicPr>
            <p:blipFill>
              <a:blip r:embed="rId11"/>
              <a:stretch>
                <a:fillRect/>
              </a:stretch>
            </p:blipFill>
            <p:spPr>
              <a:xfrm>
                <a:off x="4448280" y="3184493"/>
                <a:ext cx="15476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잉크 28">
                <a:extLst>
                  <a:ext uri="{FF2B5EF4-FFF2-40B4-BE49-F238E27FC236}">
                    <a16:creationId xmlns:a16="http://schemas.microsoft.com/office/drawing/2014/main" id="{8BD475FE-6C0C-A857-E756-1DA65C17B7A1}"/>
                  </a:ext>
                </a:extLst>
              </p14:cNvPr>
              <p14:cNvContentPartPr/>
              <p14:nvPr/>
            </p14:nvContentPartPr>
            <p14:xfrm>
              <a:off x="401880" y="3305813"/>
              <a:ext cx="5695920" cy="72720"/>
            </p14:xfrm>
          </p:contentPart>
        </mc:Choice>
        <mc:Fallback xmlns="">
          <p:pic>
            <p:nvPicPr>
              <p:cNvPr id="29" name="잉크 28">
                <a:extLst>
                  <a:ext uri="{FF2B5EF4-FFF2-40B4-BE49-F238E27FC236}">
                    <a16:creationId xmlns:a16="http://schemas.microsoft.com/office/drawing/2014/main" id="{8BD475FE-6C0C-A857-E756-1DA65C17B7A1}"/>
                  </a:ext>
                </a:extLst>
              </p:cNvPr>
              <p:cNvPicPr/>
              <p:nvPr/>
            </p:nvPicPr>
            <p:blipFill>
              <a:blip r:embed="rId13"/>
              <a:stretch>
                <a:fillRect/>
              </a:stretch>
            </p:blipFill>
            <p:spPr>
              <a:xfrm>
                <a:off x="384240" y="3270173"/>
                <a:ext cx="57315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잉크 29">
                <a:extLst>
                  <a:ext uri="{FF2B5EF4-FFF2-40B4-BE49-F238E27FC236}">
                    <a16:creationId xmlns:a16="http://schemas.microsoft.com/office/drawing/2014/main" id="{1EDDA4B2-3C2A-DC64-762C-39F352E51FF7}"/>
                  </a:ext>
                </a:extLst>
              </p14:cNvPr>
              <p14:cNvContentPartPr/>
              <p14:nvPr/>
            </p14:nvContentPartPr>
            <p14:xfrm>
              <a:off x="393600" y="3462773"/>
              <a:ext cx="571680" cy="13680"/>
            </p14:xfrm>
          </p:contentPart>
        </mc:Choice>
        <mc:Fallback xmlns="">
          <p:pic>
            <p:nvPicPr>
              <p:cNvPr id="30" name="잉크 29">
                <a:extLst>
                  <a:ext uri="{FF2B5EF4-FFF2-40B4-BE49-F238E27FC236}">
                    <a16:creationId xmlns:a16="http://schemas.microsoft.com/office/drawing/2014/main" id="{1EDDA4B2-3C2A-DC64-762C-39F352E51FF7}"/>
                  </a:ext>
                </a:extLst>
              </p:cNvPr>
              <p:cNvPicPr/>
              <p:nvPr/>
            </p:nvPicPr>
            <p:blipFill>
              <a:blip r:embed="rId15"/>
              <a:stretch>
                <a:fillRect/>
              </a:stretch>
            </p:blipFill>
            <p:spPr>
              <a:xfrm>
                <a:off x="375600" y="3426773"/>
                <a:ext cx="607320" cy="85320"/>
              </a:xfrm>
              <a:prstGeom prst="rect">
                <a:avLst/>
              </a:prstGeom>
            </p:spPr>
          </p:pic>
        </mc:Fallback>
      </mc:AlternateContent>
    </p:spTree>
    <p:extLst>
      <p:ext uri="{BB962C8B-B14F-4D97-AF65-F5344CB8AC3E}">
        <p14:creationId xmlns:p14="http://schemas.microsoft.com/office/powerpoint/2010/main" val="4243121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7AD22B46-998C-4CF7-C584-434F8B00CB36}"/>
              </a:ext>
            </a:extLst>
          </p:cNvPr>
          <p:cNvPicPr>
            <a:picLocks noChangeAspect="1"/>
          </p:cNvPicPr>
          <p:nvPr/>
        </p:nvPicPr>
        <p:blipFill>
          <a:blip r:embed="rId2"/>
          <a:stretch>
            <a:fillRect/>
          </a:stretch>
        </p:blipFill>
        <p:spPr>
          <a:xfrm>
            <a:off x="296403" y="264253"/>
            <a:ext cx="6375348" cy="5767430"/>
          </a:xfrm>
          <a:prstGeom prst="rect">
            <a:avLst/>
          </a:prstGeom>
        </p:spPr>
      </p:pic>
    </p:spTree>
    <p:extLst>
      <p:ext uri="{BB962C8B-B14F-4D97-AF65-F5344CB8AC3E}">
        <p14:creationId xmlns:p14="http://schemas.microsoft.com/office/powerpoint/2010/main" val="546903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9D6649-0190-7325-198B-8E69D43FB114}"/>
              </a:ext>
            </a:extLst>
          </p:cNvPr>
          <p:cNvSpPr txBox="1"/>
          <p:nvPr/>
        </p:nvSpPr>
        <p:spPr>
          <a:xfrm>
            <a:off x="540042" y="375137"/>
            <a:ext cx="10583760" cy="64633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it-IT" altLang="ko-KR" dirty="0"/>
              <a:t>Deep learning‑based tumor microenvironment segmentation is predictive</a:t>
            </a:r>
          </a:p>
          <a:p>
            <a:r>
              <a:rPr lang="en-US" altLang="ko-KR" dirty="0"/>
              <a:t>of tumor mutations and patient survival in non‑small‑cell lung cancer,  2024 </a:t>
            </a:r>
            <a:r>
              <a:rPr lang="it-IT" altLang="ko-KR" i="1" dirty="0"/>
              <a:t>BMC Cancer</a:t>
            </a:r>
            <a:r>
              <a:rPr lang="en-US" altLang="ko-KR" dirty="0"/>
              <a:t>, </a:t>
            </a:r>
            <a:endParaRPr lang="ko-KR" altLang="en-US" i="1" dirty="0"/>
          </a:p>
        </p:txBody>
      </p:sp>
      <p:pic>
        <p:nvPicPr>
          <p:cNvPr id="6" name="그림 5">
            <a:extLst>
              <a:ext uri="{FF2B5EF4-FFF2-40B4-BE49-F238E27FC236}">
                <a16:creationId xmlns:a16="http://schemas.microsoft.com/office/drawing/2014/main" id="{8042AC8E-CBB5-199C-1E25-25750ADA28E4}"/>
              </a:ext>
            </a:extLst>
          </p:cNvPr>
          <p:cNvPicPr>
            <a:picLocks noChangeAspect="1"/>
          </p:cNvPicPr>
          <p:nvPr/>
        </p:nvPicPr>
        <p:blipFill>
          <a:blip r:embed="rId2"/>
          <a:stretch>
            <a:fillRect/>
          </a:stretch>
        </p:blipFill>
        <p:spPr>
          <a:xfrm>
            <a:off x="-30390" y="1283299"/>
            <a:ext cx="7320423" cy="4153873"/>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잉크 6">
                <a:extLst>
                  <a:ext uri="{FF2B5EF4-FFF2-40B4-BE49-F238E27FC236}">
                    <a16:creationId xmlns:a16="http://schemas.microsoft.com/office/drawing/2014/main" id="{9F4594F5-8478-4A07-D281-07C2DC195CDF}"/>
                  </a:ext>
                </a:extLst>
              </p14:cNvPr>
              <p14:cNvContentPartPr/>
              <p14:nvPr/>
            </p14:nvContentPartPr>
            <p14:xfrm>
              <a:off x="4034817" y="4705818"/>
              <a:ext cx="2920320" cy="69480"/>
            </p14:xfrm>
          </p:contentPart>
        </mc:Choice>
        <mc:Fallback xmlns="">
          <p:pic>
            <p:nvPicPr>
              <p:cNvPr id="7" name="잉크 6">
                <a:extLst>
                  <a:ext uri="{FF2B5EF4-FFF2-40B4-BE49-F238E27FC236}">
                    <a16:creationId xmlns:a16="http://schemas.microsoft.com/office/drawing/2014/main" id="{9F4594F5-8478-4A07-D281-07C2DC195CDF}"/>
                  </a:ext>
                </a:extLst>
              </p:cNvPr>
              <p:cNvPicPr/>
              <p:nvPr/>
            </p:nvPicPr>
            <p:blipFill>
              <a:blip r:embed="rId4"/>
              <a:stretch>
                <a:fillRect/>
              </a:stretch>
            </p:blipFill>
            <p:spPr>
              <a:xfrm>
                <a:off x="4017177" y="4669818"/>
                <a:ext cx="29559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잉크 8">
                <a:extLst>
                  <a:ext uri="{FF2B5EF4-FFF2-40B4-BE49-F238E27FC236}">
                    <a16:creationId xmlns:a16="http://schemas.microsoft.com/office/drawing/2014/main" id="{1A13B8E8-F994-09C7-7279-AB891FCC861C}"/>
                  </a:ext>
                </a:extLst>
              </p14:cNvPr>
              <p14:cNvContentPartPr/>
              <p14:nvPr/>
            </p14:nvContentPartPr>
            <p14:xfrm>
              <a:off x="519777" y="4848738"/>
              <a:ext cx="2806200" cy="38160"/>
            </p14:xfrm>
          </p:contentPart>
        </mc:Choice>
        <mc:Fallback xmlns="">
          <p:pic>
            <p:nvPicPr>
              <p:cNvPr id="9" name="잉크 8">
                <a:extLst>
                  <a:ext uri="{FF2B5EF4-FFF2-40B4-BE49-F238E27FC236}">
                    <a16:creationId xmlns:a16="http://schemas.microsoft.com/office/drawing/2014/main" id="{1A13B8E8-F994-09C7-7279-AB891FCC861C}"/>
                  </a:ext>
                </a:extLst>
              </p:cNvPr>
              <p:cNvPicPr/>
              <p:nvPr/>
            </p:nvPicPr>
            <p:blipFill>
              <a:blip r:embed="rId6"/>
              <a:stretch>
                <a:fillRect/>
              </a:stretch>
            </p:blipFill>
            <p:spPr>
              <a:xfrm>
                <a:off x="502137" y="4812738"/>
                <a:ext cx="2841840" cy="109800"/>
              </a:xfrm>
              <a:prstGeom prst="rect">
                <a:avLst/>
              </a:prstGeom>
            </p:spPr>
          </p:pic>
        </mc:Fallback>
      </mc:AlternateContent>
      <p:pic>
        <p:nvPicPr>
          <p:cNvPr id="11" name="그림 10">
            <a:extLst>
              <a:ext uri="{FF2B5EF4-FFF2-40B4-BE49-F238E27FC236}">
                <a16:creationId xmlns:a16="http://schemas.microsoft.com/office/drawing/2014/main" id="{20452BE3-D2B5-A9A7-AD65-1CAA4210055A}"/>
              </a:ext>
            </a:extLst>
          </p:cNvPr>
          <p:cNvPicPr>
            <a:picLocks noChangeAspect="1"/>
          </p:cNvPicPr>
          <p:nvPr/>
        </p:nvPicPr>
        <p:blipFill>
          <a:blip r:embed="rId7"/>
          <a:stretch>
            <a:fillRect/>
          </a:stretch>
        </p:blipFill>
        <p:spPr>
          <a:xfrm>
            <a:off x="7404004" y="1476466"/>
            <a:ext cx="3802302" cy="3229352"/>
          </a:xfrm>
          <a:prstGeom prst="rect">
            <a:avLst/>
          </a:prstGeom>
        </p:spPr>
      </p:pic>
      <p:sp>
        <p:nvSpPr>
          <p:cNvPr id="13" name="TextBox 12">
            <a:extLst>
              <a:ext uri="{FF2B5EF4-FFF2-40B4-BE49-F238E27FC236}">
                <a16:creationId xmlns:a16="http://schemas.microsoft.com/office/drawing/2014/main" id="{9210A68B-7D69-1E8C-AA1F-CA41CF025687}"/>
              </a:ext>
            </a:extLst>
          </p:cNvPr>
          <p:cNvSpPr txBox="1"/>
          <p:nvPr/>
        </p:nvSpPr>
        <p:spPr>
          <a:xfrm>
            <a:off x="3026329" y="1582341"/>
            <a:ext cx="6111378" cy="369332"/>
          </a:xfrm>
          <a:prstGeom prst="rect">
            <a:avLst/>
          </a:prstGeom>
          <a:noFill/>
        </p:spPr>
        <p:txBody>
          <a:bodyPr wrap="square">
            <a:spAutoFit/>
          </a:bodyPr>
          <a:lstStyle/>
          <a:p>
            <a:pPr algn="l"/>
            <a:endParaRPr lang="ko-KR" altLang="en-US" dirty="0"/>
          </a:p>
        </p:txBody>
      </p:sp>
      <p:sp>
        <p:nvSpPr>
          <p:cNvPr id="14" name="TextBox 13">
            <a:extLst>
              <a:ext uri="{FF2B5EF4-FFF2-40B4-BE49-F238E27FC236}">
                <a16:creationId xmlns:a16="http://schemas.microsoft.com/office/drawing/2014/main" id="{D3EDABF7-189C-06C2-3F23-532E2DF982FF}"/>
              </a:ext>
            </a:extLst>
          </p:cNvPr>
          <p:cNvSpPr txBox="1"/>
          <p:nvPr/>
        </p:nvSpPr>
        <p:spPr>
          <a:xfrm>
            <a:off x="956005" y="5565675"/>
            <a:ext cx="1913736" cy="30777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it-IT" altLang="ko-KR" sz="1400" dirty="0"/>
              <a:t>TIP(Tissue Prevalance)</a:t>
            </a:r>
            <a:endParaRPr lang="en-US" altLang="ko-KR" sz="1100" dirty="0"/>
          </a:p>
        </p:txBody>
      </p:sp>
      <p:sp>
        <p:nvSpPr>
          <p:cNvPr id="15" name="TextBox 14">
            <a:extLst>
              <a:ext uri="{FF2B5EF4-FFF2-40B4-BE49-F238E27FC236}">
                <a16:creationId xmlns:a16="http://schemas.microsoft.com/office/drawing/2014/main" id="{C7E039FA-5521-07EA-5B34-157DCD41FD18}"/>
              </a:ext>
            </a:extLst>
          </p:cNvPr>
          <p:cNvSpPr txBox="1"/>
          <p:nvPr/>
        </p:nvSpPr>
        <p:spPr>
          <a:xfrm>
            <a:off x="956005" y="6143045"/>
            <a:ext cx="4072502" cy="30777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it-IT" altLang="ko-KR" sz="1400" dirty="0"/>
              <a:t>TMEC(Tumor Microenvironment compostition)</a:t>
            </a:r>
            <a:endParaRPr lang="en-US" altLang="ko-KR" sz="1100" dirty="0"/>
          </a:p>
        </p:txBody>
      </p:sp>
      <p:sp>
        <p:nvSpPr>
          <p:cNvPr id="16" name="TextBox 15">
            <a:extLst>
              <a:ext uri="{FF2B5EF4-FFF2-40B4-BE49-F238E27FC236}">
                <a16:creationId xmlns:a16="http://schemas.microsoft.com/office/drawing/2014/main" id="{5C359AB2-A6D6-AF86-E79F-FD2A9C462222}"/>
              </a:ext>
            </a:extLst>
          </p:cNvPr>
          <p:cNvSpPr txBox="1"/>
          <p:nvPr/>
        </p:nvSpPr>
        <p:spPr>
          <a:xfrm>
            <a:off x="865292" y="5889129"/>
            <a:ext cx="5666936" cy="253916"/>
          </a:xfrm>
          <a:prstGeom prst="rect">
            <a:avLst/>
          </a:prstGeom>
          <a:noFill/>
        </p:spPr>
        <p:txBody>
          <a:bodyPr wrap="none" rtlCol="0">
            <a:spAutoFit/>
          </a:bodyPr>
          <a:lstStyle/>
          <a:p>
            <a:r>
              <a:rPr lang="en-US" altLang="ko-KR" sz="1050" dirty="0"/>
              <a:t>Distribution of tissue </a:t>
            </a:r>
            <a:r>
              <a:rPr lang="en-US" altLang="ko-KR" sz="1050" dirty="0" err="1"/>
              <a:t>clases</a:t>
            </a:r>
            <a:r>
              <a:rPr lang="en-US" altLang="ko-KR" sz="1050" dirty="0"/>
              <a:t> within the whole tissue area, excluding the background class</a:t>
            </a:r>
            <a:endParaRPr lang="ko-KR" altLang="en-US" sz="1050" dirty="0"/>
          </a:p>
        </p:txBody>
      </p:sp>
      <p:sp>
        <p:nvSpPr>
          <p:cNvPr id="17" name="TextBox 16">
            <a:extLst>
              <a:ext uri="{FF2B5EF4-FFF2-40B4-BE49-F238E27FC236}">
                <a16:creationId xmlns:a16="http://schemas.microsoft.com/office/drawing/2014/main" id="{26B40AD4-44E9-BF3E-C1C9-99D03A55964F}"/>
              </a:ext>
            </a:extLst>
          </p:cNvPr>
          <p:cNvSpPr txBox="1"/>
          <p:nvPr/>
        </p:nvSpPr>
        <p:spPr>
          <a:xfrm>
            <a:off x="865292" y="6470716"/>
            <a:ext cx="5322291" cy="253916"/>
          </a:xfrm>
          <a:prstGeom prst="rect">
            <a:avLst/>
          </a:prstGeom>
          <a:noFill/>
        </p:spPr>
        <p:txBody>
          <a:bodyPr wrap="none" rtlCol="0">
            <a:spAutoFit/>
          </a:bodyPr>
          <a:lstStyle/>
          <a:p>
            <a:r>
              <a:rPr lang="en-US" altLang="ko-KR" sz="1050" dirty="0"/>
              <a:t>A distribution of tissues that neighbor the tumor tissue within a predefined margin.</a:t>
            </a:r>
            <a:endParaRPr lang="ko-KR" altLang="en-US" sz="1050" dirty="0"/>
          </a:p>
        </p:txBody>
      </p:sp>
      <p:sp>
        <p:nvSpPr>
          <p:cNvPr id="18" name="TextBox 17">
            <a:extLst>
              <a:ext uri="{FF2B5EF4-FFF2-40B4-BE49-F238E27FC236}">
                <a16:creationId xmlns:a16="http://schemas.microsoft.com/office/drawing/2014/main" id="{3ECFB6F9-9087-B1B9-BE5F-C95AC0852F94}"/>
              </a:ext>
            </a:extLst>
          </p:cNvPr>
          <p:cNvSpPr txBox="1"/>
          <p:nvPr/>
        </p:nvSpPr>
        <p:spPr>
          <a:xfrm>
            <a:off x="45365" y="5873452"/>
            <a:ext cx="726422" cy="40011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it-IT" altLang="ko-KR" sz="2000" dirty="0"/>
              <a:t>TME</a:t>
            </a:r>
            <a:endParaRPr lang="en-US" altLang="ko-KR" sz="1600" dirty="0"/>
          </a:p>
        </p:txBody>
      </p:sp>
      <p:pic>
        <p:nvPicPr>
          <p:cNvPr id="20" name="그림 19">
            <a:extLst>
              <a:ext uri="{FF2B5EF4-FFF2-40B4-BE49-F238E27FC236}">
                <a16:creationId xmlns:a16="http://schemas.microsoft.com/office/drawing/2014/main" id="{71CD9C4F-D211-201D-A104-43ED6C6AA489}"/>
              </a:ext>
            </a:extLst>
          </p:cNvPr>
          <p:cNvPicPr>
            <a:picLocks noChangeAspect="1"/>
          </p:cNvPicPr>
          <p:nvPr/>
        </p:nvPicPr>
        <p:blipFill>
          <a:blip r:embed="rId8"/>
          <a:stretch>
            <a:fillRect/>
          </a:stretch>
        </p:blipFill>
        <p:spPr>
          <a:xfrm>
            <a:off x="7290033" y="4886558"/>
            <a:ext cx="4335780" cy="1975741"/>
          </a:xfrm>
          <a:prstGeom prst="rect">
            <a:avLst/>
          </a:prstGeom>
        </p:spPr>
      </p:pic>
    </p:spTree>
    <p:extLst>
      <p:ext uri="{BB962C8B-B14F-4D97-AF65-F5344CB8AC3E}">
        <p14:creationId xmlns:p14="http://schemas.microsoft.com/office/powerpoint/2010/main" val="4167917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D8A791-90B2-125B-9E7D-A0591CFAFE67}"/>
              </a:ext>
            </a:extLst>
          </p:cNvPr>
          <p:cNvSpPr txBox="1"/>
          <p:nvPr/>
        </p:nvSpPr>
        <p:spPr>
          <a:xfrm>
            <a:off x="540042" y="375137"/>
            <a:ext cx="10583760" cy="64633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ko-KR" dirty="0">
                <a:latin typeface="CMBX12"/>
              </a:rPr>
              <a:t>Variability Matters : Evaluating inter-rater variability in histopathology for robust cell detection,</a:t>
            </a:r>
            <a:r>
              <a:rPr lang="en-US" altLang="ko-KR" i="1" dirty="0">
                <a:solidFill>
                  <a:srgbClr val="6B6B6B"/>
                </a:solidFill>
                <a:latin typeface="Merriweather Sans" panose="020F0502020204030204" pitchFamily="2" charset="0"/>
                <a:hlinkClick r:id="rId2"/>
              </a:rPr>
              <a:t> Computer Vision – ECCV 2022 Workshops</a:t>
            </a:r>
            <a:r>
              <a:rPr lang="en-US" altLang="ko-KR" i="1" dirty="0">
                <a:solidFill>
                  <a:srgbClr val="6B6B6B"/>
                </a:solidFill>
                <a:latin typeface="Merriweather Sans" panose="020F0502020204030204" pitchFamily="2" charset="0"/>
              </a:rPr>
              <a:t>,</a:t>
            </a:r>
            <a:r>
              <a:rPr lang="ko-KR" altLang="en-US" i="1" dirty="0">
                <a:solidFill>
                  <a:srgbClr val="6B6B6B"/>
                </a:solidFill>
                <a:latin typeface="Merriweather Sans" panose="020F0502020204030204" pitchFamily="2" charset="0"/>
              </a:rPr>
              <a:t> </a:t>
            </a:r>
            <a:r>
              <a:rPr lang="en-US" altLang="ko-KR" i="1" dirty="0">
                <a:solidFill>
                  <a:srgbClr val="6B6B6B"/>
                </a:solidFill>
                <a:latin typeface="Merriweather Sans" panose="020F0502020204030204" pitchFamily="2" charset="0"/>
              </a:rPr>
              <a:t>2022</a:t>
            </a:r>
          </a:p>
        </p:txBody>
      </p:sp>
      <p:pic>
        <p:nvPicPr>
          <p:cNvPr id="4" name="그림 3">
            <a:extLst>
              <a:ext uri="{FF2B5EF4-FFF2-40B4-BE49-F238E27FC236}">
                <a16:creationId xmlns:a16="http://schemas.microsoft.com/office/drawing/2014/main" id="{44AFD5C8-B90F-A903-4402-127B2D666A0B}"/>
              </a:ext>
            </a:extLst>
          </p:cNvPr>
          <p:cNvPicPr>
            <a:picLocks noChangeAspect="1"/>
          </p:cNvPicPr>
          <p:nvPr/>
        </p:nvPicPr>
        <p:blipFill>
          <a:blip r:embed="rId3"/>
          <a:stretch>
            <a:fillRect/>
          </a:stretch>
        </p:blipFill>
        <p:spPr>
          <a:xfrm>
            <a:off x="252422" y="1429749"/>
            <a:ext cx="5538778" cy="3883084"/>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잉크 6">
                <a:extLst>
                  <a:ext uri="{FF2B5EF4-FFF2-40B4-BE49-F238E27FC236}">
                    <a16:creationId xmlns:a16="http://schemas.microsoft.com/office/drawing/2014/main" id="{C744F383-90ED-3260-5FCB-589599BC6CE5}"/>
                  </a:ext>
                </a:extLst>
              </p14:cNvPr>
              <p14:cNvContentPartPr/>
              <p14:nvPr/>
            </p14:nvContentPartPr>
            <p14:xfrm>
              <a:off x="2916333" y="1821893"/>
              <a:ext cx="2527560" cy="37440"/>
            </p14:xfrm>
          </p:contentPart>
        </mc:Choice>
        <mc:Fallback xmlns="">
          <p:pic>
            <p:nvPicPr>
              <p:cNvPr id="7" name="잉크 6">
                <a:extLst>
                  <a:ext uri="{FF2B5EF4-FFF2-40B4-BE49-F238E27FC236}">
                    <a16:creationId xmlns:a16="http://schemas.microsoft.com/office/drawing/2014/main" id="{C744F383-90ED-3260-5FCB-589599BC6CE5}"/>
                  </a:ext>
                </a:extLst>
              </p:cNvPr>
              <p:cNvPicPr/>
              <p:nvPr/>
            </p:nvPicPr>
            <p:blipFill>
              <a:blip r:embed="rId5"/>
              <a:stretch>
                <a:fillRect/>
              </a:stretch>
            </p:blipFill>
            <p:spPr>
              <a:xfrm>
                <a:off x="2862693" y="1713893"/>
                <a:ext cx="26352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잉크 11">
                <a:extLst>
                  <a:ext uri="{FF2B5EF4-FFF2-40B4-BE49-F238E27FC236}">
                    <a16:creationId xmlns:a16="http://schemas.microsoft.com/office/drawing/2014/main" id="{917C170B-E8DB-F987-DAF5-C5A2EFBCF382}"/>
                  </a:ext>
                </a:extLst>
              </p14:cNvPr>
              <p14:cNvContentPartPr/>
              <p14:nvPr/>
            </p14:nvContentPartPr>
            <p14:xfrm>
              <a:off x="2747133" y="2018813"/>
              <a:ext cx="948240" cy="34920"/>
            </p14:xfrm>
          </p:contentPart>
        </mc:Choice>
        <mc:Fallback xmlns="">
          <p:pic>
            <p:nvPicPr>
              <p:cNvPr id="12" name="잉크 11">
                <a:extLst>
                  <a:ext uri="{FF2B5EF4-FFF2-40B4-BE49-F238E27FC236}">
                    <a16:creationId xmlns:a16="http://schemas.microsoft.com/office/drawing/2014/main" id="{917C170B-E8DB-F987-DAF5-C5A2EFBCF382}"/>
                  </a:ext>
                </a:extLst>
              </p:cNvPr>
              <p:cNvPicPr/>
              <p:nvPr/>
            </p:nvPicPr>
            <p:blipFill>
              <a:blip r:embed="rId7"/>
              <a:stretch>
                <a:fillRect/>
              </a:stretch>
            </p:blipFill>
            <p:spPr>
              <a:xfrm>
                <a:off x="2693493" y="1910813"/>
                <a:ext cx="10558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잉크 12">
                <a:extLst>
                  <a:ext uri="{FF2B5EF4-FFF2-40B4-BE49-F238E27FC236}">
                    <a16:creationId xmlns:a16="http://schemas.microsoft.com/office/drawing/2014/main" id="{46042473-83D7-7A7C-7BA9-8258F65CD933}"/>
                  </a:ext>
                </a:extLst>
              </p14:cNvPr>
              <p14:cNvContentPartPr/>
              <p14:nvPr/>
            </p14:nvContentPartPr>
            <p14:xfrm>
              <a:off x="4762413" y="2048693"/>
              <a:ext cx="707760" cy="38160"/>
            </p14:xfrm>
          </p:contentPart>
        </mc:Choice>
        <mc:Fallback xmlns="">
          <p:pic>
            <p:nvPicPr>
              <p:cNvPr id="13" name="잉크 12">
                <a:extLst>
                  <a:ext uri="{FF2B5EF4-FFF2-40B4-BE49-F238E27FC236}">
                    <a16:creationId xmlns:a16="http://schemas.microsoft.com/office/drawing/2014/main" id="{46042473-83D7-7A7C-7BA9-8258F65CD933}"/>
                  </a:ext>
                </a:extLst>
              </p:cNvPr>
              <p:cNvPicPr/>
              <p:nvPr/>
            </p:nvPicPr>
            <p:blipFill>
              <a:blip r:embed="rId9"/>
              <a:stretch>
                <a:fillRect/>
              </a:stretch>
            </p:blipFill>
            <p:spPr>
              <a:xfrm>
                <a:off x="4708413" y="1941053"/>
                <a:ext cx="8154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잉크 13">
                <a:extLst>
                  <a:ext uri="{FF2B5EF4-FFF2-40B4-BE49-F238E27FC236}">
                    <a16:creationId xmlns:a16="http://schemas.microsoft.com/office/drawing/2014/main" id="{0532D5A5-4BF8-5A6F-45F4-6A2090886CD9}"/>
                  </a:ext>
                </a:extLst>
              </p14:cNvPr>
              <p14:cNvContentPartPr/>
              <p14:nvPr/>
            </p14:nvContentPartPr>
            <p14:xfrm>
              <a:off x="592533" y="2200613"/>
              <a:ext cx="4784040" cy="56520"/>
            </p14:xfrm>
          </p:contentPart>
        </mc:Choice>
        <mc:Fallback xmlns="">
          <p:pic>
            <p:nvPicPr>
              <p:cNvPr id="14" name="잉크 13">
                <a:extLst>
                  <a:ext uri="{FF2B5EF4-FFF2-40B4-BE49-F238E27FC236}">
                    <a16:creationId xmlns:a16="http://schemas.microsoft.com/office/drawing/2014/main" id="{0532D5A5-4BF8-5A6F-45F4-6A2090886CD9}"/>
                  </a:ext>
                </a:extLst>
              </p:cNvPr>
              <p:cNvPicPr/>
              <p:nvPr/>
            </p:nvPicPr>
            <p:blipFill>
              <a:blip r:embed="rId11"/>
              <a:stretch>
                <a:fillRect/>
              </a:stretch>
            </p:blipFill>
            <p:spPr>
              <a:xfrm>
                <a:off x="538893" y="2092613"/>
                <a:ext cx="48916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잉크 14">
                <a:extLst>
                  <a:ext uri="{FF2B5EF4-FFF2-40B4-BE49-F238E27FC236}">
                    <a16:creationId xmlns:a16="http://schemas.microsoft.com/office/drawing/2014/main" id="{CBA94A0F-ED31-C791-D533-A12ED646E002}"/>
                  </a:ext>
                </a:extLst>
              </p14:cNvPr>
              <p14:cNvContentPartPr/>
              <p14:nvPr/>
            </p14:nvContentPartPr>
            <p14:xfrm>
              <a:off x="554373" y="2357933"/>
              <a:ext cx="3187440" cy="51840"/>
            </p14:xfrm>
          </p:contentPart>
        </mc:Choice>
        <mc:Fallback xmlns="">
          <p:pic>
            <p:nvPicPr>
              <p:cNvPr id="15" name="잉크 14">
                <a:extLst>
                  <a:ext uri="{FF2B5EF4-FFF2-40B4-BE49-F238E27FC236}">
                    <a16:creationId xmlns:a16="http://schemas.microsoft.com/office/drawing/2014/main" id="{CBA94A0F-ED31-C791-D533-A12ED646E002}"/>
                  </a:ext>
                </a:extLst>
              </p:cNvPr>
              <p:cNvPicPr/>
              <p:nvPr/>
            </p:nvPicPr>
            <p:blipFill>
              <a:blip r:embed="rId13"/>
              <a:stretch>
                <a:fillRect/>
              </a:stretch>
            </p:blipFill>
            <p:spPr>
              <a:xfrm>
                <a:off x="500733" y="2249933"/>
                <a:ext cx="32950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잉크 15">
                <a:extLst>
                  <a:ext uri="{FF2B5EF4-FFF2-40B4-BE49-F238E27FC236}">
                    <a16:creationId xmlns:a16="http://schemas.microsoft.com/office/drawing/2014/main" id="{D3BD43C3-2CCD-5F18-9705-30D16DCC2F4C}"/>
                  </a:ext>
                </a:extLst>
              </p14:cNvPr>
              <p14:cNvContentPartPr/>
              <p14:nvPr/>
            </p14:nvContentPartPr>
            <p14:xfrm>
              <a:off x="1760733" y="2585813"/>
              <a:ext cx="3727800" cy="32040"/>
            </p14:xfrm>
          </p:contentPart>
        </mc:Choice>
        <mc:Fallback xmlns="">
          <p:pic>
            <p:nvPicPr>
              <p:cNvPr id="16" name="잉크 15">
                <a:extLst>
                  <a:ext uri="{FF2B5EF4-FFF2-40B4-BE49-F238E27FC236}">
                    <a16:creationId xmlns:a16="http://schemas.microsoft.com/office/drawing/2014/main" id="{D3BD43C3-2CCD-5F18-9705-30D16DCC2F4C}"/>
                  </a:ext>
                </a:extLst>
              </p:cNvPr>
              <p:cNvPicPr/>
              <p:nvPr/>
            </p:nvPicPr>
            <p:blipFill>
              <a:blip r:embed="rId15"/>
              <a:stretch>
                <a:fillRect/>
              </a:stretch>
            </p:blipFill>
            <p:spPr>
              <a:xfrm>
                <a:off x="1707093" y="2478173"/>
                <a:ext cx="38354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잉크 16">
                <a:extLst>
                  <a:ext uri="{FF2B5EF4-FFF2-40B4-BE49-F238E27FC236}">
                    <a16:creationId xmlns:a16="http://schemas.microsoft.com/office/drawing/2014/main" id="{BCCB99AA-852A-7883-FAC3-FA669AC12002}"/>
                  </a:ext>
                </a:extLst>
              </p14:cNvPr>
              <p14:cNvContentPartPr/>
              <p14:nvPr/>
            </p14:nvContentPartPr>
            <p14:xfrm>
              <a:off x="541773" y="2721893"/>
              <a:ext cx="1625760" cy="110520"/>
            </p14:xfrm>
          </p:contentPart>
        </mc:Choice>
        <mc:Fallback xmlns="">
          <p:pic>
            <p:nvPicPr>
              <p:cNvPr id="17" name="잉크 16">
                <a:extLst>
                  <a:ext uri="{FF2B5EF4-FFF2-40B4-BE49-F238E27FC236}">
                    <a16:creationId xmlns:a16="http://schemas.microsoft.com/office/drawing/2014/main" id="{BCCB99AA-852A-7883-FAC3-FA669AC12002}"/>
                  </a:ext>
                </a:extLst>
              </p:cNvPr>
              <p:cNvPicPr/>
              <p:nvPr/>
            </p:nvPicPr>
            <p:blipFill>
              <a:blip r:embed="rId17"/>
              <a:stretch>
                <a:fillRect/>
              </a:stretch>
            </p:blipFill>
            <p:spPr>
              <a:xfrm>
                <a:off x="487773" y="2613893"/>
                <a:ext cx="17334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잉크 18">
                <a:extLst>
                  <a:ext uri="{FF2B5EF4-FFF2-40B4-BE49-F238E27FC236}">
                    <a16:creationId xmlns:a16="http://schemas.microsoft.com/office/drawing/2014/main" id="{D85C5A01-D0B6-1D3B-B776-4E73BD4E410B}"/>
                  </a:ext>
                </a:extLst>
              </p14:cNvPr>
              <p14:cNvContentPartPr/>
              <p14:nvPr/>
            </p14:nvContentPartPr>
            <p14:xfrm>
              <a:off x="3005613" y="4082333"/>
              <a:ext cx="2511360" cy="41040"/>
            </p14:xfrm>
          </p:contentPart>
        </mc:Choice>
        <mc:Fallback xmlns="">
          <p:pic>
            <p:nvPicPr>
              <p:cNvPr id="19" name="잉크 18">
                <a:extLst>
                  <a:ext uri="{FF2B5EF4-FFF2-40B4-BE49-F238E27FC236}">
                    <a16:creationId xmlns:a16="http://schemas.microsoft.com/office/drawing/2014/main" id="{D85C5A01-D0B6-1D3B-B776-4E73BD4E410B}"/>
                  </a:ext>
                </a:extLst>
              </p:cNvPr>
              <p:cNvPicPr/>
              <p:nvPr/>
            </p:nvPicPr>
            <p:blipFill>
              <a:blip r:embed="rId19"/>
              <a:stretch>
                <a:fillRect/>
              </a:stretch>
            </p:blipFill>
            <p:spPr>
              <a:xfrm>
                <a:off x="2951613" y="3974693"/>
                <a:ext cx="26190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잉크 19">
                <a:extLst>
                  <a:ext uri="{FF2B5EF4-FFF2-40B4-BE49-F238E27FC236}">
                    <a16:creationId xmlns:a16="http://schemas.microsoft.com/office/drawing/2014/main" id="{45051117-2259-AB51-6D90-557448F0A95B}"/>
                  </a:ext>
                </a:extLst>
              </p14:cNvPr>
              <p14:cNvContentPartPr/>
              <p14:nvPr/>
            </p14:nvContentPartPr>
            <p14:xfrm>
              <a:off x="503613" y="4241453"/>
              <a:ext cx="4858200" cy="89280"/>
            </p14:xfrm>
          </p:contentPart>
        </mc:Choice>
        <mc:Fallback xmlns="">
          <p:pic>
            <p:nvPicPr>
              <p:cNvPr id="20" name="잉크 19">
                <a:extLst>
                  <a:ext uri="{FF2B5EF4-FFF2-40B4-BE49-F238E27FC236}">
                    <a16:creationId xmlns:a16="http://schemas.microsoft.com/office/drawing/2014/main" id="{45051117-2259-AB51-6D90-557448F0A95B}"/>
                  </a:ext>
                </a:extLst>
              </p:cNvPr>
              <p:cNvPicPr/>
              <p:nvPr/>
            </p:nvPicPr>
            <p:blipFill>
              <a:blip r:embed="rId21"/>
              <a:stretch>
                <a:fillRect/>
              </a:stretch>
            </p:blipFill>
            <p:spPr>
              <a:xfrm>
                <a:off x="449613" y="4133813"/>
                <a:ext cx="49658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잉크 20">
                <a:extLst>
                  <a:ext uri="{FF2B5EF4-FFF2-40B4-BE49-F238E27FC236}">
                    <a16:creationId xmlns:a16="http://schemas.microsoft.com/office/drawing/2014/main" id="{493E9622-0DE1-E69A-6D35-F7EEE1FF2F8C}"/>
                  </a:ext>
                </a:extLst>
              </p14:cNvPr>
              <p14:cNvContentPartPr/>
              <p14:nvPr/>
            </p14:nvContentPartPr>
            <p14:xfrm>
              <a:off x="537453" y="4520093"/>
              <a:ext cx="567000" cy="22320"/>
            </p14:xfrm>
          </p:contentPart>
        </mc:Choice>
        <mc:Fallback xmlns="">
          <p:pic>
            <p:nvPicPr>
              <p:cNvPr id="21" name="잉크 20">
                <a:extLst>
                  <a:ext uri="{FF2B5EF4-FFF2-40B4-BE49-F238E27FC236}">
                    <a16:creationId xmlns:a16="http://schemas.microsoft.com/office/drawing/2014/main" id="{493E9622-0DE1-E69A-6D35-F7EEE1FF2F8C}"/>
                  </a:ext>
                </a:extLst>
              </p:cNvPr>
              <p:cNvPicPr/>
              <p:nvPr/>
            </p:nvPicPr>
            <p:blipFill>
              <a:blip r:embed="rId23"/>
              <a:stretch>
                <a:fillRect/>
              </a:stretch>
            </p:blipFill>
            <p:spPr>
              <a:xfrm>
                <a:off x="483453" y="4412453"/>
                <a:ext cx="674640" cy="237960"/>
              </a:xfrm>
              <a:prstGeom prst="rect">
                <a:avLst/>
              </a:prstGeom>
            </p:spPr>
          </p:pic>
        </mc:Fallback>
      </mc:AlternateContent>
      <p:pic>
        <p:nvPicPr>
          <p:cNvPr id="23" name="그림 22">
            <a:extLst>
              <a:ext uri="{FF2B5EF4-FFF2-40B4-BE49-F238E27FC236}">
                <a16:creationId xmlns:a16="http://schemas.microsoft.com/office/drawing/2014/main" id="{782D79AD-3D01-34D9-1B66-F837B6DCD1B3}"/>
              </a:ext>
            </a:extLst>
          </p:cNvPr>
          <p:cNvPicPr>
            <a:picLocks noChangeAspect="1"/>
          </p:cNvPicPr>
          <p:nvPr/>
        </p:nvPicPr>
        <p:blipFill>
          <a:blip r:embed="rId24"/>
          <a:stretch>
            <a:fillRect/>
          </a:stretch>
        </p:blipFill>
        <p:spPr>
          <a:xfrm>
            <a:off x="5689842" y="4452746"/>
            <a:ext cx="5836037" cy="2268177"/>
          </a:xfrm>
          <a:prstGeom prst="rect">
            <a:avLst/>
          </a:prstGeom>
        </p:spPr>
      </p:pic>
      <p:pic>
        <p:nvPicPr>
          <p:cNvPr id="25" name="그림 24">
            <a:extLst>
              <a:ext uri="{FF2B5EF4-FFF2-40B4-BE49-F238E27FC236}">
                <a16:creationId xmlns:a16="http://schemas.microsoft.com/office/drawing/2014/main" id="{97406886-654D-AEDB-0381-5629D5AC05E3}"/>
              </a:ext>
            </a:extLst>
          </p:cNvPr>
          <p:cNvPicPr>
            <a:picLocks noChangeAspect="1"/>
          </p:cNvPicPr>
          <p:nvPr/>
        </p:nvPicPr>
        <p:blipFill>
          <a:blip r:embed="rId25"/>
          <a:stretch>
            <a:fillRect/>
          </a:stretch>
        </p:blipFill>
        <p:spPr>
          <a:xfrm>
            <a:off x="5979263" y="1125106"/>
            <a:ext cx="5424977" cy="3224002"/>
          </a:xfrm>
          <a:prstGeom prst="rect">
            <a:avLst/>
          </a:prstGeom>
        </p:spPr>
      </p:pic>
      <p:sp>
        <p:nvSpPr>
          <p:cNvPr id="26" name="TextBox 25">
            <a:extLst>
              <a:ext uri="{FF2B5EF4-FFF2-40B4-BE49-F238E27FC236}">
                <a16:creationId xmlns:a16="http://schemas.microsoft.com/office/drawing/2014/main" id="{3599523A-8036-47A3-07F5-379BDBE95BFF}"/>
              </a:ext>
            </a:extLst>
          </p:cNvPr>
          <p:cNvSpPr txBox="1"/>
          <p:nvPr/>
        </p:nvSpPr>
        <p:spPr>
          <a:xfrm>
            <a:off x="2635542" y="5290611"/>
            <a:ext cx="346045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ko-KR" altLang="en-US" sz="1600" dirty="0"/>
              <a:t>주석 일치도에 따른 성능 차이</a:t>
            </a:r>
          </a:p>
        </p:txBody>
      </p:sp>
      <p:cxnSp>
        <p:nvCxnSpPr>
          <p:cNvPr id="28" name="직선 화살표 연결선 27">
            <a:extLst>
              <a:ext uri="{FF2B5EF4-FFF2-40B4-BE49-F238E27FC236}">
                <a16:creationId xmlns:a16="http://schemas.microsoft.com/office/drawing/2014/main" id="{0941481A-2405-C3DA-18DE-0224368DBE01}"/>
              </a:ext>
            </a:extLst>
          </p:cNvPr>
          <p:cNvCxnSpPr/>
          <p:nvPr/>
        </p:nvCxnSpPr>
        <p:spPr>
          <a:xfrm flipH="1">
            <a:off x="5725486" y="4173523"/>
            <a:ext cx="629175" cy="10989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직사각형 28">
            <a:extLst>
              <a:ext uri="{FF2B5EF4-FFF2-40B4-BE49-F238E27FC236}">
                <a16:creationId xmlns:a16="http://schemas.microsoft.com/office/drawing/2014/main" id="{0873750B-686E-AE08-1A4A-549B8C7C3143}"/>
              </a:ext>
            </a:extLst>
          </p:cNvPr>
          <p:cNvSpPr/>
          <p:nvPr/>
        </p:nvSpPr>
        <p:spPr>
          <a:xfrm>
            <a:off x="6476301" y="4043494"/>
            <a:ext cx="4454554" cy="130029"/>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spTree>
    <p:extLst>
      <p:ext uri="{BB962C8B-B14F-4D97-AF65-F5344CB8AC3E}">
        <p14:creationId xmlns:p14="http://schemas.microsoft.com/office/powerpoint/2010/main" val="1518692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53C2E5-DFE1-DAD5-BCEE-62CD1CAA1B90}"/>
              </a:ext>
            </a:extLst>
          </p:cNvPr>
          <p:cNvSpPr txBox="1"/>
          <p:nvPr/>
        </p:nvSpPr>
        <p:spPr>
          <a:xfrm>
            <a:off x="540042" y="375137"/>
            <a:ext cx="10583760" cy="64633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ko-KR"/>
              <a:t>Highly multiplexed imaging reveals prognostic immune and stromal spatialbiomarkers in breast cancer</a:t>
            </a:r>
            <a:endParaRPr lang="ko-KR" altLang="en-US" i="1" dirty="0"/>
          </a:p>
        </p:txBody>
      </p:sp>
      <p:pic>
        <p:nvPicPr>
          <p:cNvPr id="6" name="그림 5">
            <a:extLst>
              <a:ext uri="{FF2B5EF4-FFF2-40B4-BE49-F238E27FC236}">
                <a16:creationId xmlns:a16="http://schemas.microsoft.com/office/drawing/2014/main" id="{8EDF2BE2-EE22-3B9A-7DFD-E0BC8AD45815}"/>
              </a:ext>
            </a:extLst>
          </p:cNvPr>
          <p:cNvPicPr>
            <a:picLocks noChangeAspect="1"/>
          </p:cNvPicPr>
          <p:nvPr/>
        </p:nvPicPr>
        <p:blipFill>
          <a:blip r:embed="rId2"/>
          <a:stretch>
            <a:fillRect/>
          </a:stretch>
        </p:blipFill>
        <p:spPr>
          <a:xfrm>
            <a:off x="104766" y="1398084"/>
            <a:ext cx="6343233" cy="4648200"/>
          </a:xfrm>
          <a:prstGeom prst="rect">
            <a:avLst/>
          </a:prstGeom>
        </p:spPr>
      </p:pic>
      <p:pic>
        <p:nvPicPr>
          <p:cNvPr id="8" name="그림 7">
            <a:extLst>
              <a:ext uri="{FF2B5EF4-FFF2-40B4-BE49-F238E27FC236}">
                <a16:creationId xmlns:a16="http://schemas.microsoft.com/office/drawing/2014/main" id="{71D94BB9-F48E-38D0-AABC-83657CD2215E}"/>
              </a:ext>
            </a:extLst>
          </p:cNvPr>
          <p:cNvPicPr>
            <a:picLocks noChangeAspect="1"/>
          </p:cNvPicPr>
          <p:nvPr/>
        </p:nvPicPr>
        <p:blipFill>
          <a:blip r:embed="rId3"/>
          <a:stretch>
            <a:fillRect/>
          </a:stretch>
        </p:blipFill>
        <p:spPr>
          <a:xfrm>
            <a:off x="6447999" y="1398084"/>
            <a:ext cx="5709625" cy="4061832"/>
          </a:xfrm>
          <a:prstGeom prst="rect">
            <a:avLst/>
          </a:prstGeom>
        </p:spPr>
      </p:pic>
    </p:spTree>
    <p:extLst>
      <p:ext uri="{BB962C8B-B14F-4D97-AF65-F5344CB8AC3E}">
        <p14:creationId xmlns:p14="http://schemas.microsoft.com/office/powerpoint/2010/main" val="683692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6CCFC309-AA40-0106-4449-44528CDB24EE}"/>
              </a:ext>
            </a:extLst>
          </p:cNvPr>
          <p:cNvGraphicFramePr>
            <a:graphicFrameLocks noGrp="1"/>
          </p:cNvGraphicFramePr>
          <p:nvPr>
            <p:extLst>
              <p:ext uri="{D42A27DB-BD31-4B8C-83A1-F6EECF244321}">
                <p14:modId xmlns:p14="http://schemas.microsoft.com/office/powerpoint/2010/main" val="71568704"/>
              </p:ext>
            </p:extLst>
          </p:nvPr>
        </p:nvGraphicFramePr>
        <p:xfrm>
          <a:off x="95249" y="821134"/>
          <a:ext cx="12001501" cy="3745524"/>
        </p:xfrm>
        <a:graphic>
          <a:graphicData uri="http://schemas.openxmlformats.org/drawingml/2006/table">
            <a:tbl>
              <a:tblPr firstRow="1" bandRow="1">
                <a:tableStyleId>{5C22544A-7EE6-4342-B048-85BDC9FD1C3A}</a:tableStyleId>
              </a:tblPr>
              <a:tblGrid>
                <a:gridCol w="1900699">
                  <a:extLst>
                    <a:ext uri="{9D8B030D-6E8A-4147-A177-3AD203B41FA5}">
                      <a16:colId xmlns:a16="http://schemas.microsoft.com/office/drawing/2014/main" val="1403584448"/>
                    </a:ext>
                  </a:extLst>
                </a:gridCol>
                <a:gridCol w="2240492">
                  <a:extLst>
                    <a:ext uri="{9D8B030D-6E8A-4147-A177-3AD203B41FA5}">
                      <a16:colId xmlns:a16="http://schemas.microsoft.com/office/drawing/2014/main" val="1526218337"/>
                    </a:ext>
                  </a:extLst>
                </a:gridCol>
                <a:gridCol w="1889057">
                  <a:extLst>
                    <a:ext uri="{9D8B030D-6E8A-4147-A177-3AD203B41FA5}">
                      <a16:colId xmlns:a16="http://schemas.microsoft.com/office/drawing/2014/main" val="1201478960"/>
                    </a:ext>
                  </a:extLst>
                </a:gridCol>
                <a:gridCol w="2977330">
                  <a:extLst>
                    <a:ext uri="{9D8B030D-6E8A-4147-A177-3AD203B41FA5}">
                      <a16:colId xmlns:a16="http://schemas.microsoft.com/office/drawing/2014/main" val="809456618"/>
                    </a:ext>
                  </a:extLst>
                </a:gridCol>
                <a:gridCol w="2993923">
                  <a:extLst>
                    <a:ext uri="{9D8B030D-6E8A-4147-A177-3AD203B41FA5}">
                      <a16:colId xmlns:a16="http://schemas.microsoft.com/office/drawing/2014/main" val="793303713"/>
                    </a:ext>
                  </a:extLst>
                </a:gridCol>
              </a:tblGrid>
              <a:tr h="365857">
                <a:tc>
                  <a:txBody>
                    <a:bodyPr/>
                    <a:lstStyle/>
                    <a:p>
                      <a:pPr algn="ctr"/>
                      <a:endParaRPr lang="en-US" altLang="ko-KR">
                        <a:solidFill>
                          <a:schemeClr val="tx1"/>
                        </a:solidFill>
                      </a:endParaRPr>
                    </a:p>
                  </a:txBody>
                  <a:tcPr anchor="ctr"/>
                </a:tc>
                <a:tc>
                  <a:txBody>
                    <a:bodyPr/>
                    <a:lstStyle/>
                    <a:p>
                      <a:pPr algn="ctr"/>
                      <a:r>
                        <a:rPr lang="ko-KR" altLang="en-US" b="1">
                          <a:solidFill>
                            <a:schemeClr val="tx1"/>
                          </a:solidFill>
                        </a:rPr>
                        <a:t>전처리</a:t>
                      </a:r>
                      <a:r>
                        <a:rPr lang="en-US" altLang="ko-KR" b="1">
                          <a:solidFill>
                            <a:schemeClr val="tx1"/>
                          </a:solidFill>
                        </a:rPr>
                        <a:t>/ROI </a:t>
                      </a:r>
                      <a:r>
                        <a:rPr lang="ko-KR" altLang="en-US" b="1">
                          <a:solidFill>
                            <a:schemeClr val="tx1"/>
                          </a:solidFill>
                        </a:rPr>
                        <a:t>선택</a:t>
                      </a:r>
                      <a:endParaRPr lang="ko-KR" altLang="en-US">
                        <a:solidFill>
                          <a:schemeClr val="tx1"/>
                        </a:solidFill>
                      </a:endParaRPr>
                    </a:p>
                  </a:txBody>
                  <a:tcPr anchor="ctr"/>
                </a:tc>
                <a:tc>
                  <a:txBody>
                    <a:bodyPr/>
                    <a:lstStyle/>
                    <a:p>
                      <a:pPr algn="ctr"/>
                      <a:r>
                        <a:rPr lang="ko-KR" altLang="en-US" b="1">
                          <a:solidFill>
                            <a:schemeClr val="tx1"/>
                          </a:solidFill>
                        </a:rPr>
                        <a:t>세포</a:t>
                      </a:r>
                      <a:r>
                        <a:rPr lang="en-US" altLang="ko-KR" b="1">
                          <a:solidFill>
                            <a:schemeClr val="tx1"/>
                          </a:solidFill>
                        </a:rPr>
                        <a:t>/</a:t>
                      </a:r>
                      <a:r>
                        <a:rPr lang="ko-KR" altLang="en-US" b="1">
                          <a:solidFill>
                            <a:schemeClr val="tx1"/>
                          </a:solidFill>
                        </a:rPr>
                        <a:t>조직 분석</a:t>
                      </a:r>
                      <a:endParaRPr lang="ko-KR" altLang="en-US">
                        <a:solidFill>
                          <a:schemeClr val="tx1"/>
                        </a:solidFill>
                      </a:endParaRPr>
                    </a:p>
                  </a:txBody>
                  <a:tcPr anchor="ctr"/>
                </a:tc>
                <a:tc>
                  <a:txBody>
                    <a:bodyPr/>
                    <a:lstStyle/>
                    <a:p>
                      <a:pPr algn="ctr"/>
                      <a:r>
                        <a:rPr lang="ko-KR" altLang="en-US" sz="1800" kern="1200">
                          <a:solidFill>
                            <a:schemeClr val="tx1"/>
                          </a:solidFill>
                          <a:latin typeface="+mn-lt"/>
                          <a:ea typeface="+mn-ea"/>
                          <a:cs typeface="+mn-cs"/>
                        </a:rPr>
                        <a:t>공간 통계 분석</a:t>
                      </a:r>
                    </a:p>
                  </a:txBody>
                  <a:tcPr anchor="ctr"/>
                </a:tc>
                <a:tc>
                  <a:txBody>
                    <a:bodyPr/>
                    <a:lstStyle/>
                    <a:p>
                      <a:pPr algn="ctr"/>
                      <a:r>
                        <a:rPr lang="ko-KR" altLang="en-US" b="1">
                          <a:solidFill>
                            <a:schemeClr val="tx1"/>
                          </a:solidFill>
                        </a:rPr>
                        <a:t>커스텀 딥러닝 모델 추가</a:t>
                      </a:r>
                      <a:endParaRPr lang="ko-KR" altLang="en-US">
                        <a:solidFill>
                          <a:schemeClr val="tx1"/>
                        </a:solidFill>
                      </a:endParaRPr>
                    </a:p>
                  </a:txBody>
                  <a:tcPr anchor="ctr"/>
                </a:tc>
                <a:extLst>
                  <a:ext uri="{0D108BD9-81ED-4DB2-BD59-A6C34878D82A}">
                    <a16:rowId xmlns:a16="http://schemas.microsoft.com/office/drawing/2014/main" val="1220036094"/>
                  </a:ext>
                </a:extLst>
              </a:tr>
              <a:tr h="1185107">
                <a:tc>
                  <a:txBody>
                    <a:bodyPr/>
                    <a:lstStyle/>
                    <a:p>
                      <a:pPr algn="ctr"/>
                      <a:r>
                        <a:rPr lang="ko-KR" altLang="en-US" b="1">
                          <a:solidFill>
                            <a:schemeClr val="tx1"/>
                          </a:solidFill>
                        </a:rPr>
                        <a:t>상용 </a:t>
                      </a:r>
                      <a:r>
                        <a:rPr lang="en-US" altLang="ko-KR" b="1">
                          <a:solidFill>
                            <a:schemeClr val="tx1"/>
                          </a:solidFill>
                        </a:rPr>
                        <a:t>(</a:t>
                      </a:r>
                      <a:r>
                        <a:rPr lang="en-US" b="1">
                          <a:solidFill>
                            <a:schemeClr val="tx1"/>
                          </a:solidFill>
                        </a:rPr>
                        <a:t>Akoya)</a:t>
                      </a:r>
                      <a:endParaRPr lang="en-US">
                        <a:solidFill>
                          <a:schemeClr val="tx1"/>
                        </a:solidFill>
                      </a:endParaRPr>
                    </a:p>
                  </a:txBody>
                  <a:tcPr anchor="ctr"/>
                </a:tc>
                <a:tc>
                  <a:txBody>
                    <a:bodyPr/>
                    <a:lstStyle/>
                    <a:p>
                      <a:pPr algn="ctr"/>
                      <a:r>
                        <a:rPr lang="en-US" b="1">
                          <a:solidFill>
                            <a:schemeClr val="tx1"/>
                          </a:solidFill>
                        </a:rPr>
                        <a:t>PhenoChart</a:t>
                      </a:r>
                      <a:endParaRPr lang="en-US">
                        <a:solidFill>
                          <a:schemeClr val="tx1"/>
                        </a:solidFill>
                      </a:endParaRPr>
                    </a:p>
                  </a:txBody>
                  <a:tcPr anchor="ctr"/>
                </a:tc>
                <a:tc>
                  <a:txBody>
                    <a:bodyPr/>
                    <a:lstStyle/>
                    <a:p>
                      <a:pPr algn="ctr"/>
                      <a:r>
                        <a:rPr lang="en-US" b="1">
                          <a:solidFill>
                            <a:schemeClr val="tx1"/>
                          </a:solidFill>
                        </a:rPr>
                        <a:t>InForm</a:t>
                      </a:r>
                      <a:endParaRPr lang="en-US">
                        <a:solidFill>
                          <a:schemeClr val="tx1"/>
                        </a:solidFill>
                      </a:endParaRPr>
                    </a:p>
                  </a:txBody>
                  <a:tcPr anchor="ctr"/>
                </a:tc>
                <a:tc>
                  <a:txBody>
                    <a:bodyPr/>
                    <a:lstStyle/>
                    <a:p>
                      <a:pPr algn="ctr"/>
                      <a:r>
                        <a:rPr lang="en-US">
                          <a:solidFill>
                            <a:schemeClr val="tx1"/>
                          </a:solidFill>
                        </a:rPr>
                        <a:t>CytoMap, R, Python </a:t>
                      </a:r>
                      <a:r>
                        <a:rPr lang="ko-KR" altLang="en-US">
                          <a:solidFill>
                            <a:schemeClr val="tx1"/>
                          </a:solidFill>
                        </a:rPr>
                        <a:t>등</a:t>
                      </a:r>
                    </a:p>
                  </a:txBody>
                  <a:tcPr anchor="ctr"/>
                </a:tc>
                <a:tc>
                  <a:txBody>
                    <a:bodyPr/>
                    <a:lstStyle/>
                    <a:p>
                      <a:pPr algn="ctr"/>
                      <a:r>
                        <a:rPr lang="ko-KR" altLang="en-US" b="1">
                          <a:solidFill>
                            <a:schemeClr val="tx1"/>
                          </a:solidFill>
                        </a:rPr>
                        <a:t>불가</a:t>
                      </a:r>
                      <a:r>
                        <a:rPr lang="ko-KR" altLang="en-US">
                          <a:solidFill>
                            <a:schemeClr val="tx1"/>
                          </a:solidFill>
                        </a:rPr>
                        <a:t> </a:t>
                      </a:r>
                      <a:r>
                        <a:rPr lang="en-US" altLang="ko-KR">
                          <a:solidFill>
                            <a:schemeClr val="tx1"/>
                          </a:solidFill>
                        </a:rPr>
                        <a:t>(</a:t>
                      </a:r>
                      <a:r>
                        <a:rPr lang="ko-KR" altLang="en-US">
                          <a:solidFill>
                            <a:schemeClr val="tx1"/>
                          </a:solidFill>
                        </a:rPr>
                        <a:t>내장된 머신러닝 알고리즘 사용</a:t>
                      </a:r>
                      <a:r>
                        <a:rPr lang="en-US" altLang="ko-KR">
                          <a:solidFill>
                            <a:schemeClr val="tx1"/>
                          </a:solidFill>
                        </a:rPr>
                        <a:t>)</a:t>
                      </a:r>
                    </a:p>
                  </a:txBody>
                  <a:tcPr anchor="ctr"/>
                </a:tc>
                <a:extLst>
                  <a:ext uri="{0D108BD9-81ED-4DB2-BD59-A6C34878D82A}">
                    <a16:rowId xmlns:a16="http://schemas.microsoft.com/office/drawing/2014/main" val="4201306491"/>
                  </a:ext>
                </a:extLst>
              </a:tr>
              <a:tr h="555665">
                <a:tc>
                  <a:txBody>
                    <a:bodyPr/>
                    <a:lstStyle/>
                    <a:p>
                      <a:pPr algn="ctr"/>
                      <a:r>
                        <a:rPr lang="ko-KR" altLang="en-US" b="1">
                          <a:solidFill>
                            <a:schemeClr val="tx1"/>
                          </a:solidFill>
                        </a:rPr>
                        <a:t>상용 </a:t>
                      </a:r>
                      <a:r>
                        <a:rPr lang="en-US" altLang="ko-KR" b="1">
                          <a:solidFill>
                            <a:schemeClr val="tx1"/>
                          </a:solidFill>
                        </a:rPr>
                        <a:t>(</a:t>
                      </a:r>
                      <a:r>
                        <a:rPr lang="en-US" b="1">
                          <a:solidFill>
                            <a:schemeClr val="tx1"/>
                          </a:solidFill>
                        </a:rPr>
                        <a:t>Indica Labs)</a:t>
                      </a:r>
                      <a:endParaRPr lang="en-US">
                        <a:solidFill>
                          <a:schemeClr val="tx1"/>
                        </a:solidFill>
                      </a:endParaRPr>
                    </a:p>
                  </a:txBody>
                  <a:tcPr anchor="ctr"/>
                </a:tc>
                <a:tc>
                  <a:txBody>
                    <a:bodyPr/>
                    <a:lstStyle/>
                    <a:p>
                      <a:pPr algn="ctr"/>
                      <a:r>
                        <a:rPr lang="en-US" altLang="ko-KR" b="1">
                          <a:solidFill>
                            <a:schemeClr val="tx1"/>
                          </a:solidFill>
                        </a:rPr>
                        <a:t>HALO</a:t>
                      </a:r>
                      <a:endParaRPr lang="en-US" altLang="ko-KR">
                        <a:solidFill>
                          <a:schemeClr val="tx1"/>
                        </a:solidFill>
                      </a:endParaRPr>
                    </a:p>
                  </a:txBody>
                  <a:tcPr anchor="ctr"/>
                </a:tc>
                <a:tc>
                  <a:txBody>
                    <a:bodyPr/>
                    <a:lstStyle/>
                    <a:p>
                      <a:pPr algn="ctr"/>
                      <a:r>
                        <a:rPr lang="en-US" altLang="ko-KR" b="1">
                          <a:solidFill>
                            <a:schemeClr val="tx1"/>
                          </a:solidFill>
                        </a:rPr>
                        <a:t>HALO</a:t>
                      </a:r>
                      <a:endParaRPr lang="en-US" altLang="ko-KR">
                        <a:solidFill>
                          <a:schemeClr val="tx1"/>
                        </a:solidFill>
                      </a:endParaRPr>
                    </a:p>
                  </a:txBody>
                  <a:tcPr anchor="ctr"/>
                </a:tc>
                <a:tc>
                  <a:txBody>
                    <a:bodyPr/>
                    <a:lstStyle/>
                    <a:p>
                      <a:pPr algn="ctr"/>
                      <a:r>
                        <a:rPr lang="en-US" altLang="ko-KR">
                          <a:solidFill>
                            <a:schemeClr val="tx1"/>
                          </a:solidFill>
                        </a:rPr>
                        <a:t>(</a:t>
                      </a:r>
                      <a:r>
                        <a:rPr lang="ko-KR" altLang="en-US">
                          <a:solidFill>
                            <a:schemeClr val="tx1"/>
                          </a:solidFill>
                        </a:rPr>
                        <a:t>자체 공간 분석 기능 포함</a:t>
                      </a:r>
                      <a:r>
                        <a:rPr lang="en-US" altLang="ko-KR">
                          <a:solidFill>
                            <a:schemeClr val="tx1"/>
                          </a:solidFill>
                        </a:rPr>
                        <a:t>)</a:t>
                      </a:r>
                      <a:br>
                        <a:rPr lang="en-US" altLang="ko-KR">
                          <a:solidFill>
                            <a:schemeClr val="tx1"/>
                          </a:solidFill>
                        </a:rPr>
                      </a:br>
                      <a:r>
                        <a:rPr lang="en-US" altLang="ko-KR">
                          <a:solidFill>
                            <a:schemeClr val="tx1"/>
                          </a:solidFill>
                        </a:rPr>
                        <a:t>CytoMap,R,Python</a:t>
                      </a:r>
                      <a:r>
                        <a:rPr lang="ko-KR" altLang="en-US">
                          <a:solidFill>
                            <a:schemeClr val="tx1"/>
                          </a:solidFill>
                        </a:rPr>
                        <a:t> 활용가능</a:t>
                      </a:r>
                    </a:p>
                  </a:txBody>
                  <a:tcPr anchor="ctr"/>
                </a:tc>
                <a:tc>
                  <a:txBody>
                    <a:bodyPr/>
                    <a:lstStyle/>
                    <a:p>
                      <a:pPr algn="ctr"/>
                      <a:r>
                        <a:rPr lang="ko-KR" altLang="en-US" b="1">
                          <a:solidFill>
                            <a:schemeClr val="tx1"/>
                          </a:solidFill>
                        </a:rPr>
                        <a:t>불가</a:t>
                      </a:r>
                      <a:r>
                        <a:rPr lang="ko-KR" altLang="en-US">
                          <a:solidFill>
                            <a:schemeClr val="tx1"/>
                          </a:solidFill>
                        </a:rPr>
                        <a:t> </a:t>
                      </a:r>
                      <a:r>
                        <a:rPr lang="en-US" altLang="ko-KR">
                          <a:solidFill>
                            <a:schemeClr val="tx1"/>
                          </a:solidFill>
                        </a:rPr>
                        <a:t>(</a:t>
                      </a:r>
                      <a:r>
                        <a:rPr lang="ko-KR" altLang="en-US">
                          <a:solidFill>
                            <a:schemeClr val="tx1"/>
                          </a:solidFill>
                        </a:rPr>
                        <a:t>내장된 </a:t>
                      </a:r>
                      <a:r>
                        <a:rPr lang="en-US" altLang="ko-KR">
                          <a:solidFill>
                            <a:schemeClr val="tx1"/>
                          </a:solidFill>
                        </a:rPr>
                        <a:t>AI </a:t>
                      </a:r>
                      <a:r>
                        <a:rPr lang="ko-KR" altLang="en-US">
                          <a:solidFill>
                            <a:schemeClr val="tx1"/>
                          </a:solidFill>
                        </a:rPr>
                        <a:t>모듈을 학습시켜 사용</a:t>
                      </a:r>
                      <a:r>
                        <a:rPr lang="en-US" altLang="ko-KR">
                          <a:solidFill>
                            <a:schemeClr val="tx1"/>
                          </a:solidFill>
                        </a:rPr>
                        <a:t>)</a:t>
                      </a:r>
                    </a:p>
                  </a:txBody>
                  <a:tcPr anchor="ctr"/>
                </a:tc>
                <a:extLst>
                  <a:ext uri="{0D108BD9-81ED-4DB2-BD59-A6C34878D82A}">
                    <a16:rowId xmlns:a16="http://schemas.microsoft.com/office/drawing/2014/main" val="2673347301"/>
                  </a:ext>
                </a:extLst>
              </a:tr>
              <a:tr h="457200">
                <a:tc rowSpan="2">
                  <a:txBody>
                    <a:bodyPr/>
                    <a:lstStyle/>
                    <a:p>
                      <a:pPr algn="ctr"/>
                      <a:r>
                        <a:rPr lang="en-US" b="1">
                          <a:solidFill>
                            <a:schemeClr val="tx1"/>
                          </a:solidFill>
                        </a:rPr>
                        <a:t>Open Source</a:t>
                      </a:r>
                    </a:p>
                  </a:txBody>
                  <a:tcPr anchor="ctr"/>
                </a:tc>
                <a:tc>
                  <a:txBody>
                    <a:bodyPr/>
                    <a:lstStyle/>
                    <a:p>
                      <a:pPr algn="ctr"/>
                      <a:r>
                        <a:rPr lang="en-US" b="1">
                          <a:solidFill>
                            <a:schemeClr val="tx1"/>
                          </a:solidFill>
                        </a:rPr>
                        <a:t>Orbit</a:t>
                      </a:r>
                    </a:p>
                  </a:txBody>
                  <a:tcPr anchor="ctr"/>
                </a:tc>
                <a:tc>
                  <a:txBody>
                    <a:bodyPr/>
                    <a:lstStyle/>
                    <a:p>
                      <a:pPr algn="ctr"/>
                      <a:r>
                        <a:rPr lang="en-US" b="1">
                          <a:solidFill>
                            <a:schemeClr val="tx1"/>
                          </a:solidFill>
                        </a:rPr>
                        <a:t>ImageJ</a:t>
                      </a:r>
                    </a:p>
                  </a:txBody>
                  <a:tcPr anchor="ctr"/>
                </a:tc>
                <a:tc>
                  <a:txBody>
                    <a:bodyPr/>
                    <a:lstStyle/>
                    <a:p>
                      <a:pPr algn="ctr"/>
                      <a:r>
                        <a:rPr lang="en-US">
                          <a:solidFill>
                            <a:schemeClr val="tx1"/>
                          </a:solidFill>
                        </a:rPr>
                        <a:t>CytoMap, R, Python </a:t>
                      </a:r>
                      <a:r>
                        <a:rPr lang="ko-KR" altLang="en-US">
                          <a:solidFill>
                            <a:schemeClr val="tx1"/>
                          </a:solidFill>
                        </a:rPr>
                        <a:t>등</a:t>
                      </a:r>
                    </a:p>
                  </a:txBody>
                  <a:tcPr anchor="ctr"/>
                </a:tc>
                <a:tc>
                  <a:txBody>
                    <a:bodyPr/>
                    <a:lstStyle/>
                    <a:p>
                      <a:pPr algn="ctr"/>
                      <a:r>
                        <a:rPr lang="ko-KR" altLang="en-US" b="1">
                          <a:solidFill>
                            <a:schemeClr val="tx1"/>
                          </a:solidFill>
                        </a:rPr>
                        <a:t>가능</a:t>
                      </a:r>
                      <a:r>
                        <a:rPr lang="ko-KR" altLang="en-US">
                          <a:solidFill>
                            <a:schemeClr val="tx1"/>
                          </a:solidFill>
                        </a:rPr>
                        <a:t> </a:t>
                      </a:r>
                      <a:r>
                        <a:rPr lang="en-US" altLang="ko-KR">
                          <a:solidFill>
                            <a:schemeClr val="tx1"/>
                          </a:solidFill>
                        </a:rPr>
                        <a:t>(Script</a:t>
                      </a:r>
                      <a:r>
                        <a:rPr lang="ko-KR" altLang="en-US">
                          <a:solidFill>
                            <a:schemeClr val="tx1"/>
                          </a:solidFill>
                        </a:rPr>
                        <a:t>를 통해 자유롭게 추가 및 연동</a:t>
                      </a:r>
                      <a:r>
                        <a:rPr lang="en-US" altLang="ko-KR">
                          <a:solidFill>
                            <a:schemeClr val="tx1"/>
                          </a:solidFill>
                        </a:rPr>
                        <a:t>)</a:t>
                      </a:r>
                    </a:p>
                  </a:txBody>
                  <a:tcPr anchor="ctr"/>
                </a:tc>
                <a:extLst>
                  <a:ext uri="{0D108BD9-81ED-4DB2-BD59-A6C34878D82A}">
                    <a16:rowId xmlns:a16="http://schemas.microsoft.com/office/drawing/2014/main" val="2220612648"/>
                  </a:ext>
                </a:extLst>
              </a:tr>
              <a:tr h="457200">
                <a:tc vMerge="1">
                  <a:txBody>
                    <a:bodyPr/>
                    <a:lstStyle/>
                    <a:p>
                      <a:pPr algn="ctr"/>
                      <a:endParaRPr lang="en-US" b="1">
                        <a:solidFill>
                          <a:schemeClr val="tx1"/>
                        </a:solidFill>
                      </a:endParaRPr>
                    </a:p>
                  </a:txBody>
                  <a:tcPr anchor="ctr"/>
                </a:tc>
                <a:tc>
                  <a:txBody>
                    <a:bodyPr/>
                    <a:lstStyle/>
                    <a:p>
                      <a:pPr algn="ctr"/>
                      <a:r>
                        <a:rPr lang="ko-KR" altLang="en-US" sz="1400" b="1">
                          <a:solidFill>
                            <a:schemeClr val="tx1"/>
                          </a:solidFill>
                        </a:rPr>
                        <a:t>외부 </a:t>
                      </a:r>
                      <a:r>
                        <a:rPr lang="en-US" altLang="ko-KR" sz="1400" b="1">
                          <a:solidFill>
                            <a:schemeClr val="tx1"/>
                          </a:solidFill>
                        </a:rPr>
                        <a:t>Python </a:t>
                      </a:r>
                      <a:r>
                        <a:rPr lang="ko-KR" altLang="en-US" sz="1400" b="1">
                          <a:solidFill>
                            <a:schemeClr val="tx1"/>
                          </a:solidFill>
                        </a:rPr>
                        <a:t>라이브러리</a:t>
                      </a:r>
                      <a:endParaRPr lang="en-US" sz="1400" b="1">
                        <a:solidFill>
                          <a:schemeClr val="tx1"/>
                        </a:solidFill>
                      </a:endParaRPr>
                    </a:p>
                  </a:txBody>
                  <a:tcPr anchor="ctr"/>
                </a:tc>
                <a:tc>
                  <a:txBody>
                    <a:bodyPr/>
                    <a:lstStyle/>
                    <a:p>
                      <a:pPr algn="ctr"/>
                      <a:r>
                        <a:rPr lang="en-US" altLang="ko-KR" b="1"/>
                        <a:t>QuPath, CellProfiler</a:t>
                      </a:r>
                      <a:r>
                        <a:rPr lang="en-US" altLang="ko-KR"/>
                        <a:t>  </a:t>
                      </a:r>
                      <a:endParaRPr lang="en-US" b="1">
                        <a:solidFill>
                          <a:schemeClr val="tx1"/>
                        </a:solidFill>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a:solidFill>
                            <a:schemeClr val="tx1"/>
                          </a:solidFill>
                        </a:rPr>
                        <a:t>CytoMap, R, Python </a:t>
                      </a:r>
                      <a:r>
                        <a:rPr lang="ko-KR" altLang="en-US">
                          <a:solidFill>
                            <a:schemeClr val="tx1"/>
                          </a:solidFill>
                        </a:rPr>
                        <a:t>등</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b="1">
                          <a:solidFill>
                            <a:schemeClr val="tx1"/>
                          </a:solidFill>
                        </a:rPr>
                        <a:t>가능</a:t>
                      </a:r>
                      <a:r>
                        <a:rPr lang="ko-KR" altLang="en-US">
                          <a:solidFill>
                            <a:schemeClr val="tx1"/>
                          </a:solidFill>
                        </a:rPr>
                        <a:t> </a:t>
                      </a:r>
                      <a:r>
                        <a:rPr lang="en-US" altLang="ko-KR">
                          <a:solidFill>
                            <a:schemeClr val="tx1"/>
                          </a:solidFill>
                        </a:rPr>
                        <a:t>(Script</a:t>
                      </a:r>
                      <a:r>
                        <a:rPr lang="ko-KR" altLang="en-US">
                          <a:solidFill>
                            <a:schemeClr val="tx1"/>
                          </a:solidFill>
                        </a:rPr>
                        <a:t>를 통해 자유롭게 추가 및 연동</a:t>
                      </a:r>
                      <a:r>
                        <a:rPr lang="en-US" altLang="ko-KR">
                          <a:solidFill>
                            <a:schemeClr val="tx1"/>
                          </a:solidFill>
                        </a:rPr>
                        <a:t>)</a:t>
                      </a:r>
                    </a:p>
                  </a:txBody>
                  <a:tcPr anchor="ctr"/>
                </a:tc>
                <a:extLst>
                  <a:ext uri="{0D108BD9-81ED-4DB2-BD59-A6C34878D82A}">
                    <a16:rowId xmlns:a16="http://schemas.microsoft.com/office/drawing/2014/main" val="29120352"/>
                  </a:ext>
                </a:extLst>
              </a:tr>
            </a:tbl>
          </a:graphicData>
        </a:graphic>
      </p:graphicFrame>
      <p:graphicFrame>
        <p:nvGraphicFramePr>
          <p:cNvPr id="5" name="표 4">
            <a:extLst>
              <a:ext uri="{FF2B5EF4-FFF2-40B4-BE49-F238E27FC236}">
                <a16:creationId xmlns:a16="http://schemas.microsoft.com/office/drawing/2014/main" id="{AC99E659-B307-4866-7612-6A78AFF83B2F}"/>
              </a:ext>
            </a:extLst>
          </p:cNvPr>
          <p:cNvGraphicFramePr>
            <a:graphicFrameLocks noGrp="1"/>
          </p:cNvGraphicFramePr>
          <p:nvPr>
            <p:extLst>
              <p:ext uri="{D42A27DB-BD31-4B8C-83A1-F6EECF244321}">
                <p14:modId xmlns:p14="http://schemas.microsoft.com/office/powerpoint/2010/main" val="3957036711"/>
              </p:ext>
            </p:extLst>
          </p:nvPr>
        </p:nvGraphicFramePr>
        <p:xfrm>
          <a:off x="8154097" y="4740213"/>
          <a:ext cx="3791825" cy="1911462"/>
        </p:xfrm>
        <a:graphic>
          <a:graphicData uri="http://schemas.openxmlformats.org/drawingml/2006/table">
            <a:tbl>
              <a:tblPr firstRow="1" bandRow="1">
                <a:tableStyleId>{5C22544A-7EE6-4342-B048-85BDC9FD1C3A}</a:tableStyleId>
              </a:tblPr>
              <a:tblGrid>
                <a:gridCol w="1912166">
                  <a:extLst>
                    <a:ext uri="{9D8B030D-6E8A-4147-A177-3AD203B41FA5}">
                      <a16:colId xmlns:a16="http://schemas.microsoft.com/office/drawing/2014/main" val="1403584448"/>
                    </a:ext>
                  </a:extLst>
                </a:gridCol>
                <a:gridCol w="1879659">
                  <a:extLst>
                    <a:ext uri="{9D8B030D-6E8A-4147-A177-3AD203B41FA5}">
                      <a16:colId xmlns:a16="http://schemas.microsoft.com/office/drawing/2014/main" val="1526218337"/>
                    </a:ext>
                  </a:extLst>
                </a:gridCol>
              </a:tblGrid>
              <a:tr h="273658">
                <a:tc grid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a:solidFill>
                            <a:schemeClr val="tx1"/>
                          </a:solidFill>
                        </a:rPr>
                        <a:t>Algorithm</a:t>
                      </a:r>
                    </a:p>
                  </a:txBody>
                  <a:tcPr anchor="ctr"/>
                </a:tc>
                <a:tc hMerge="1">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b="0">
                        <a:solidFill>
                          <a:schemeClr val="tx1"/>
                        </a:solidFill>
                      </a:endParaRPr>
                    </a:p>
                  </a:txBody>
                  <a:tcPr anchor="ctr"/>
                </a:tc>
                <a:extLst>
                  <a:ext uri="{0D108BD9-81ED-4DB2-BD59-A6C34878D82A}">
                    <a16:rowId xmlns:a16="http://schemas.microsoft.com/office/drawing/2014/main" val="1220036094"/>
                  </a:ext>
                </a:extLst>
              </a:tr>
              <a:tr h="47890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a:solidFill>
                            <a:schemeClr val="tx1"/>
                          </a:solidFill>
                        </a:rPr>
                        <a:t>Cell</a:t>
                      </a:r>
                      <a:r>
                        <a:rPr lang="ko-KR" altLang="en-US" sz="1400" b="0">
                          <a:solidFill>
                            <a:schemeClr val="tx1"/>
                          </a:solidFill>
                        </a:rPr>
                        <a:t> </a:t>
                      </a:r>
                      <a:r>
                        <a:rPr lang="en-US" altLang="ko-KR" sz="1400" b="0">
                          <a:solidFill>
                            <a:schemeClr val="tx1"/>
                          </a:solidFill>
                        </a:rPr>
                        <a:t>Segmentation</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a:solidFill>
                            <a:schemeClr val="tx1"/>
                          </a:solidFill>
                        </a:rPr>
                        <a:t>Tissue segmentation</a:t>
                      </a:r>
                    </a:p>
                  </a:txBody>
                  <a:tcPr anchor="ctr"/>
                </a:tc>
                <a:extLst>
                  <a:ext uri="{0D108BD9-81ED-4DB2-BD59-A6C34878D82A}">
                    <a16:rowId xmlns:a16="http://schemas.microsoft.com/office/drawing/2014/main" val="1088541746"/>
                  </a:ext>
                </a:extLst>
              </a:tr>
              <a:tr h="273658">
                <a:tc>
                  <a:txBody>
                    <a:bodyPr/>
                    <a:lstStyle/>
                    <a:p>
                      <a:pPr algn="ctr"/>
                      <a:r>
                        <a:rPr lang="en-US" sz="1400" b="0">
                          <a:solidFill>
                            <a:schemeClr val="tx1"/>
                          </a:solidFill>
                        </a:rPr>
                        <a:t>Mesmer</a:t>
                      </a:r>
                    </a:p>
                  </a:txBody>
                  <a:tcPr anchor="ctr"/>
                </a:tc>
                <a:tc>
                  <a:txBody>
                    <a:bodyPr/>
                    <a:lstStyle/>
                    <a:p>
                      <a:pPr algn="ctr"/>
                      <a:r>
                        <a:rPr lang="en-US" sz="1400" b="0"/>
                        <a:t>U-Net</a:t>
                      </a:r>
                    </a:p>
                  </a:txBody>
                  <a:tcPr anchor="ctr"/>
                </a:tc>
                <a:extLst>
                  <a:ext uri="{0D108BD9-81ED-4DB2-BD59-A6C34878D82A}">
                    <a16:rowId xmlns:a16="http://schemas.microsoft.com/office/drawing/2014/main" val="4201306491"/>
                  </a:ext>
                </a:extLst>
              </a:tr>
              <a:tr h="478902">
                <a:tc>
                  <a:txBody>
                    <a:bodyPr/>
                    <a:lstStyle/>
                    <a:p>
                      <a:pPr algn="ctr"/>
                      <a:r>
                        <a:rPr lang="en-US" sz="1400" b="0">
                          <a:solidFill>
                            <a:schemeClr val="tx1"/>
                          </a:solidFill>
                        </a:rPr>
                        <a:t>Cellpose</a:t>
                      </a:r>
                    </a:p>
                  </a:txBody>
                  <a:tcPr anchor="ctr"/>
                </a:tc>
                <a:tc>
                  <a:txBody>
                    <a:bodyPr/>
                    <a:lstStyle/>
                    <a:p>
                      <a:pPr algn="ctr"/>
                      <a:r>
                        <a:rPr lang="en-US" altLang="ko-KR" sz="1400" b="0">
                          <a:solidFill>
                            <a:schemeClr val="tx1"/>
                          </a:solidFill>
                        </a:rPr>
                        <a:t>ViT(Vision Transformer)</a:t>
                      </a:r>
                    </a:p>
                  </a:txBody>
                  <a:tcPr anchor="ctr"/>
                </a:tc>
                <a:extLst>
                  <a:ext uri="{0D108BD9-81ED-4DB2-BD59-A6C34878D82A}">
                    <a16:rowId xmlns:a16="http://schemas.microsoft.com/office/drawing/2014/main" val="2673347301"/>
                  </a:ext>
                </a:extLst>
              </a:tr>
              <a:tr h="288085">
                <a:tc>
                  <a:txBody>
                    <a:bodyPr/>
                    <a:lstStyle/>
                    <a:p>
                      <a:pPr algn="ctr"/>
                      <a:r>
                        <a:rPr lang="en-US" sz="1400" b="0">
                          <a:solidFill>
                            <a:schemeClr val="tx1"/>
                          </a:solidFill>
                        </a:rPr>
                        <a:t>StartDist</a:t>
                      </a:r>
                    </a:p>
                  </a:txBody>
                  <a:tcPr anchor="ctr"/>
                </a:tc>
                <a:tc>
                  <a:txBody>
                    <a:bodyPr/>
                    <a:lstStyle/>
                    <a:p>
                      <a:pPr algn="ctr"/>
                      <a:r>
                        <a:rPr lang="en-US" sz="1400" b="0">
                          <a:solidFill>
                            <a:schemeClr val="tx1"/>
                          </a:solidFill>
                        </a:rPr>
                        <a:t>swin transformer</a:t>
                      </a:r>
                    </a:p>
                  </a:txBody>
                  <a:tcPr anchor="ctr"/>
                </a:tc>
                <a:extLst>
                  <a:ext uri="{0D108BD9-81ED-4DB2-BD59-A6C34878D82A}">
                    <a16:rowId xmlns:a16="http://schemas.microsoft.com/office/drawing/2014/main" val="2220612648"/>
                  </a:ext>
                </a:extLst>
              </a:tr>
            </a:tbl>
          </a:graphicData>
        </a:graphic>
      </p:graphicFrame>
    </p:spTree>
    <p:extLst>
      <p:ext uri="{BB962C8B-B14F-4D97-AF65-F5344CB8AC3E}">
        <p14:creationId xmlns:p14="http://schemas.microsoft.com/office/powerpoint/2010/main" val="271955603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4419</TotalTime>
  <Words>830</Words>
  <Application>Microsoft Office PowerPoint</Application>
  <PresentationFormat>와이드스크린</PresentationFormat>
  <Paragraphs>111</Paragraphs>
  <Slides>15</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15</vt:i4>
      </vt:variant>
    </vt:vector>
  </HeadingPairs>
  <TitlesOfParts>
    <vt:vector size="21" baseType="lpstr">
      <vt:lpstr>Caecilia LT Std</vt:lpstr>
      <vt:lpstr>CMBX12</vt:lpstr>
      <vt:lpstr>맑은 고딕</vt:lpstr>
      <vt:lpstr>Arial</vt:lpstr>
      <vt:lpstr>Merriweather Sans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insu Yoon</dc:creator>
  <cp:lastModifiedBy>insu Yoon</cp:lastModifiedBy>
  <cp:revision>11</cp:revision>
  <dcterms:created xsi:type="dcterms:W3CDTF">2025-06-02T05:43:19Z</dcterms:created>
  <dcterms:modified xsi:type="dcterms:W3CDTF">2025-06-16T01:31:30Z</dcterms:modified>
</cp:coreProperties>
</file>